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9" r:id="rId2"/>
    <p:sldId id="257" r:id="rId3"/>
    <p:sldId id="258" r:id="rId4"/>
    <p:sldId id="260" r:id="rId5"/>
    <p:sldId id="263" r:id="rId6"/>
    <p:sldId id="261" r:id="rId7"/>
    <p:sldId id="262" r:id="rId8"/>
    <p:sldId id="264" r:id="rId9"/>
    <p:sldId id="265" r:id="rId10"/>
    <p:sldId id="290"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9" r:id="rId34"/>
    <p:sldId id="288" r:id="rId35"/>
    <p:sldId id="291" r:id="rId36"/>
    <p:sldId id="292" r:id="rId37"/>
    <p:sldId id="293" r:id="rId38"/>
    <p:sldId id="294" r:id="rId39"/>
    <p:sldId id="297" r:id="rId40"/>
    <p:sldId id="295" r:id="rId41"/>
    <p:sldId id="296" r:id="rId42"/>
    <p:sldId id="298" r:id="rId43"/>
    <p:sldId id="299" r:id="rId44"/>
    <p:sldId id="300" r:id="rId45"/>
    <p:sldId id="301" r:id="rId46"/>
    <p:sldId id="302" r:id="rId47"/>
    <p:sldId id="303" r:id="rId48"/>
    <p:sldId id="304" r:id="rId49"/>
    <p:sldId id="305" r:id="rId50"/>
    <p:sldId id="306" r:id="rId51"/>
    <p:sldId id="308" r:id="rId52"/>
    <p:sldId id="309" r:id="rId53"/>
    <p:sldId id="310" r:id="rId54"/>
    <p:sldId id="311" r:id="rId55"/>
    <p:sldId id="312" r:id="rId56"/>
    <p:sldId id="313" r:id="rId57"/>
    <p:sldId id="314" r:id="rId58"/>
    <p:sldId id="315" r:id="rId59"/>
    <p:sldId id="316" r:id="rId60"/>
    <p:sldId id="317" r:id="rId61"/>
  </p:sldIdLst>
  <p:sldSz cx="6858000" cy="12192000"/>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999"/>
    <a:srgbClr val="22C2A4"/>
    <a:srgbClr val="F1F0F7"/>
    <a:srgbClr val="F6F6F8"/>
    <a:srgbClr val="2144C3"/>
    <a:srgbClr val="F8F8F8"/>
    <a:srgbClr val="F5F5F5"/>
    <a:srgbClr val="FAFAFA"/>
    <a:srgbClr val="F2F2F2"/>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062" autoAdjust="0"/>
    <p:restoredTop sz="94660"/>
  </p:normalViewPr>
  <p:slideViewPr>
    <p:cSldViewPr snapToGrid="0">
      <p:cViewPr varScale="1">
        <p:scale>
          <a:sx n="47" d="100"/>
          <a:sy n="47" d="100"/>
        </p:scale>
        <p:origin x="2126" y="4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514350" y="1995312"/>
            <a:ext cx="5829300" cy="4244622"/>
          </a:xfrm>
        </p:spPr>
        <p:txBody>
          <a:bodyPr anchor="b"/>
          <a:lstStyle>
            <a:lvl1pPr algn="ctr">
              <a:defRPr sz="4500"/>
            </a:lvl1pPr>
          </a:lstStyle>
          <a:p>
            <a:r>
              <a:rPr lang="pt-BR" smtClean="0"/>
              <a:t>Clique para editar o título mestre</a:t>
            </a:r>
            <a:endParaRPr lang="en-US" dirty="0"/>
          </a:p>
        </p:txBody>
      </p:sp>
      <p:sp>
        <p:nvSpPr>
          <p:cNvPr id="3" name="Subtitle 2"/>
          <p:cNvSpPr>
            <a:spLocks noGrp="1"/>
          </p:cNvSpPr>
          <p:nvPr>
            <p:ph type="subTitle" idx="1"/>
          </p:nvPr>
        </p:nvSpPr>
        <p:spPr>
          <a:xfrm>
            <a:off x="857250" y="6403623"/>
            <a:ext cx="5143500" cy="2943577"/>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pt-BR" smtClean="0"/>
              <a:t>Clique para editar o estilo do subtítulo mestre</a:t>
            </a:r>
            <a:endParaRPr lang="en-US" dirty="0"/>
          </a:p>
        </p:txBody>
      </p:sp>
      <p:sp>
        <p:nvSpPr>
          <p:cNvPr id="4" name="Date Placeholder 3"/>
          <p:cNvSpPr>
            <a:spLocks noGrp="1"/>
          </p:cNvSpPr>
          <p:nvPr>
            <p:ph type="dt" sz="half" idx="10"/>
          </p:nvPr>
        </p:nvSpPr>
        <p:spPr/>
        <p:txBody>
          <a:bodyPr/>
          <a:lstStyle/>
          <a:p>
            <a:fld id="{605DE098-745D-4D5C-A5BB-B7BA155637FD}" type="datetimeFigureOut">
              <a:rPr lang="pt-BR" smtClean="0"/>
              <a:t>07/11/2021</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199F7435-30AC-4830-83D0-B7AEA46E965B}" type="slidenum">
              <a:rPr lang="pt-BR" smtClean="0"/>
              <a:t>‹nº›</a:t>
            </a:fld>
            <a:endParaRPr lang="pt-BR"/>
          </a:p>
        </p:txBody>
      </p:sp>
    </p:spTree>
    <p:extLst>
      <p:ext uri="{BB962C8B-B14F-4D97-AF65-F5344CB8AC3E}">
        <p14:creationId xmlns:p14="http://schemas.microsoft.com/office/powerpoint/2010/main" val="9769990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smtClean="0"/>
              <a:t>Clique para editar o título mestre</a:t>
            </a:r>
            <a:endParaRPr lang="en-US" dirty="0"/>
          </a:p>
        </p:txBody>
      </p:sp>
      <p:sp>
        <p:nvSpPr>
          <p:cNvPr id="3" name="Vertical Text Placeholder 2"/>
          <p:cNvSpPr>
            <a:spLocks noGrp="1"/>
          </p:cNvSpPr>
          <p:nvPr>
            <p:ph type="body" orient="vert" idx="1"/>
          </p:nvPr>
        </p:nvSpPr>
        <p:spPr/>
        <p:txBody>
          <a:bodyPr vert="eaVert"/>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4" name="Date Placeholder 3"/>
          <p:cNvSpPr>
            <a:spLocks noGrp="1"/>
          </p:cNvSpPr>
          <p:nvPr>
            <p:ph type="dt" sz="half" idx="10"/>
          </p:nvPr>
        </p:nvSpPr>
        <p:spPr/>
        <p:txBody>
          <a:bodyPr/>
          <a:lstStyle/>
          <a:p>
            <a:fld id="{605DE098-745D-4D5C-A5BB-B7BA155637FD}" type="datetimeFigureOut">
              <a:rPr lang="pt-BR" smtClean="0"/>
              <a:t>07/11/2021</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199F7435-30AC-4830-83D0-B7AEA46E965B}" type="slidenum">
              <a:rPr lang="pt-BR" smtClean="0"/>
              <a:t>‹nº›</a:t>
            </a:fld>
            <a:endParaRPr lang="pt-BR"/>
          </a:p>
        </p:txBody>
      </p:sp>
    </p:spTree>
    <p:extLst>
      <p:ext uri="{BB962C8B-B14F-4D97-AF65-F5344CB8AC3E}">
        <p14:creationId xmlns:p14="http://schemas.microsoft.com/office/powerpoint/2010/main" val="7196797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e texto verticais">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07757" y="649111"/>
            <a:ext cx="1478756" cy="10332156"/>
          </a:xfrm>
        </p:spPr>
        <p:txBody>
          <a:bodyPr vert="eaVert"/>
          <a:lstStyle/>
          <a:p>
            <a:r>
              <a:rPr lang="pt-BR" smtClean="0"/>
              <a:t>Clique para editar o título mestre</a:t>
            </a:r>
            <a:endParaRPr lang="en-US" dirty="0"/>
          </a:p>
        </p:txBody>
      </p:sp>
      <p:sp>
        <p:nvSpPr>
          <p:cNvPr id="3" name="Vertical Text Placeholder 2"/>
          <p:cNvSpPr>
            <a:spLocks noGrp="1"/>
          </p:cNvSpPr>
          <p:nvPr>
            <p:ph type="body" orient="vert" idx="1"/>
          </p:nvPr>
        </p:nvSpPr>
        <p:spPr>
          <a:xfrm>
            <a:off x="471488" y="649111"/>
            <a:ext cx="4350544" cy="10332156"/>
          </a:xfrm>
        </p:spPr>
        <p:txBody>
          <a:bodyPr vert="eaVert"/>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4" name="Date Placeholder 3"/>
          <p:cNvSpPr>
            <a:spLocks noGrp="1"/>
          </p:cNvSpPr>
          <p:nvPr>
            <p:ph type="dt" sz="half" idx="10"/>
          </p:nvPr>
        </p:nvSpPr>
        <p:spPr/>
        <p:txBody>
          <a:bodyPr/>
          <a:lstStyle/>
          <a:p>
            <a:fld id="{605DE098-745D-4D5C-A5BB-B7BA155637FD}" type="datetimeFigureOut">
              <a:rPr lang="pt-BR" smtClean="0"/>
              <a:t>07/11/2021</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199F7435-30AC-4830-83D0-B7AEA46E965B}" type="slidenum">
              <a:rPr lang="pt-BR" smtClean="0"/>
              <a:t>‹nº›</a:t>
            </a:fld>
            <a:endParaRPr lang="pt-BR"/>
          </a:p>
        </p:txBody>
      </p:sp>
    </p:spTree>
    <p:extLst>
      <p:ext uri="{BB962C8B-B14F-4D97-AF65-F5344CB8AC3E}">
        <p14:creationId xmlns:p14="http://schemas.microsoft.com/office/powerpoint/2010/main" val="4400789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smtClean="0"/>
              <a:t>Clique para editar o título mestre</a:t>
            </a:r>
            <a:endParaRPr lang="en-US" dirty="0"/>
          </a:p>
        </p:txBody>
      </p:sp>
      <p:sp>
        <p:nvSpPr>
          <p:cNvPr id="3" name="Content Placeholder 2"/>
          <p:cNvSpPr>
            <a:spLocks noGrp="1"/>
          </p:cNvSpPr>
          <p:nvPr>
            <p:ph idx="1"/>
          </p:nvPr>
        </p:nvSpPr>
        <p:spPr/>
        <p:txBody>
          <a:body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4" name="Date Placeholder 3"/>
          <p:cNvSpPr>
            <a:spLocks noGrp="1"/>
          </p:cNvSpPr>
          <p:nvPr>
            <p:ph type="dt" sz="half" idx="10"/>
          </p:nvPr>
        </p:nvSpPr>
        <p:spPr/>
        <p:txBody>
          <a:bodyPr/>
          <a:lstStyle/>
          <a:p>
            <a:fld id="{605DE098-745D-4D5C-A5BB-B7BA155637FD}" type="datetimeFigureOut">
              <a:rPr lang="pt-BR" smtClean="0"/>
              <a:t>07/11/2021</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199F7435-30AC-4830-83D0-B7AEA46E965B}" type="slidenum">
              <a:rPr lang="pt-BR" smtClean="0"/>
              <a:t>‹nº›</a:t>
            </a:fld>
            <a:endParaRPr lang="pt-BR"/>
          </a:p>
        </p:txBody>
      </p:sp>
    </p:spTree>
    <p:extLst>
      <p:ext uri="{BB962C8B-B14F-4D97-AF65-F5344CB8AC3E}">
        <p14:creationId xmlns:p14="http://schemas.microsoft.com/office/powerpoint/2010/main" val="11634946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itle 1"/>
          <p:cNvSpPr>
            <a:spLocks noGrp="1"/>
          </p:cNvSpPr>
          <p:nvPr>
            <p:ph type="title"/>
          </p:nvPr>
        </p:nvSpPr>
        <p:spPr>
          <a:xfrm>
            <a:off x="467916" y="3039537"/>
            <a:ext cx="5915025" cy="5071532"/>
          </a:xfrm>
        </p:spPr>
        <p:txBody>
          <a:bodyPr anchor="b"/>
          <a:lstStyle>
            <a:lvl1pPr>
              <a:defRPr sz="4500"/>
            </a:lvl1pPr>
          </a:lstStyle>
          <a:p>
            <a:r>
              <a:rPr lang="pt-BR" smtClean="0"/>
              <a:t>Clique para editar o título mestre</a:t>
            </a:r>
            <a:endParaRPr lang="en-US" dirty="0"/>
          </a:p>
        </p:txBody>
      </p:sp>
      <p:sp>
        <p:nvSpPr>
          <p:cNvPr id="3" name="Text Placeholder 2"/>
          <p:cNvSpPr>
            <a:spLocks noGrp="1"/>
          </p:cNvSpPr>
          <p:nvPr>
            <p:ph type="body" idx="1"/>
          </p:nvPr>
        </p:nvSpPr>
        <p:spPr>
          <a:xfrm>
            <a:off x="467916" y="8159048"/>
            <a:ext cx="5915025" cy="2666999"/>
          </a:xfrm>
        </p:spPr>
        <p:txBody>
          <a:bodyPr/>
          <a:lstStyle>
            <a:lvl1pPr marL="0" indent="0">
              <a:buNone/>
              <a:defRPr sz="18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pt-BR" smtClean="0"/>
              <a:t>Clique para editar o texto mestre</a:t>
            </a:r>
          </a:p>
        </p:txBody>
      </p:sp>
      <p:sp>
        <p:nvSpPr>
          <p:cNvPr id="4" name="Date Placeholder 3"/>
          <p:cNvSpPr>
            <a:spLocks noGrp="1"/>
          </p:cNvSpPr>
          <p:nvPr>
            <p:ph type="dt" sz="half" idx="10"/>
          </p:nvPr>
        </p:nvSpPr>
        <p:spPr/>
        <p:txBody>
          <a:bodyPr/>
          <a:lstStyle/>
          <a:p>
            <a:fld id="{605DE098-745D-4D5C-A5BB-B7BA155637FD}" type="datetimeFigureOut">
              <a:rPr lang="pt-BR" smtClean="0"/>
              <a:t>07/11/2021</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199F7435-30AC-4830-83D0-B7AEA46E965B}" type="slidenum">
              <a:rPr lang="pt-BR" smtClean="0"/>
              <a:t>‹nº›</a:t>
            </a:fld>
            <a:endParaRPr lang="pt-BR"/>
          </a:p>
        </p:txBody>
      </p:sp>
    </p:spTree>
    <p:extLst>
      <p:ext uri="{BB962C8B-B14F-4D97-AF65-F5344CB8AC3E}">
        <p14:creationId xmlns:p14="http://schemas.microsoft.com/office/powerpoint/2010/main" val="11175836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smtClean="0"/>
              <a:t>Clique para editar o título mestre</a:t>
            </a:r>
            <a:endParaRPr lang="en-US" dirty="0"/>
          </a:p>
        </p:txBody>
      </p:sp>
      <p:sp>
        <p:nvSpPr>
          <p:cNvPr id="3" name="Content Placeholder 2"/>
          <p:cNvSpPr>
            <a:spLocks noGrp="1"/>
          </p:cNvSpPr>
          <p:nvPr>
            <p:ph sz="half" idx="1"/>
          </p:nvPr>
        </p:nvSpPr>
        <p:spPr>
          <a:xfrm>
            <a:off x="471488" y="3245556"/>
            <a:ext cx="2914650" cy="7735712"/>
          </a:xfrm>
        </p:spPr>
        <p:txBody>
          <a:body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4" name="Content Placeholder 3"/>
          <p:cNvSpPr>
            <a:spLocks noGrp="1"/>
          </p:cNvSpPr>
          <p:nvPr>
            <p:ph sz="half" idx="2"/>
          </p:nvPr>
        </p:nvSpPr>
        <p:spPr>
          <a:xfrm>
            <a:off x="3471863" y="3245556"/>
            <a:ext cx="2914650" cy="7735712"/>
          </a:xfrm>
        </p:spPr>
        <p:txBody>
          <a:body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5" name="Date Placeholder 4"/>
          <p:cNvSpPr>
            <a:spLocks noGrp="1"/>
          </p:cNvSpPr>
          <p:nvPr>
            <p:ph type="dt" sz="half" idx="10"/>
          </p:nvPr>
        </p:nvSpPr>
        <p:spPr/>
        <p:txBody>
          <a:bodyPr/>
          <a:lstStyle/>
          <a:p>
            <a:fld id="{605DE098-745D-4D5C-A5BB-B7BA155637FD}" type="datetimeFigureOut">
              <a:rPr lang="pt-BR" smtClean="0"/>
              <a:t>07/11/2021</a:t>
            </a:fld>
            <a:endParaRPr lang="pt-BR"/>
          </a:p>
        </p:txBody>
      </p:sp>
      <p:sp>
        <p:nvSpPr>
          <p:cNvPr id="6" name="Footer Placeholder 5"/>
          <p:cNvSpPr>
            <a:spLocks noGrp="1"/>
          </p:cNvSpPr>
          <p:nvPr>
            <p:ph type="ftr" sz="quarter" idx="11"/>
          </p:nvPr>
        </p:nvSpPr>
        <p:spPr/>
        <p:txBody>
          <a:bodyPr/>
          <a:lstStyle/>
          <a:p>
            <a:endParaRPr lang="pt-BR"/>
          </a:p>
        </p:txBody>
      </p:sp>
      <p:sp>
        <p:nvSpPr>
          <p:cNvPr id="7" name="Slide Number Placeholder 6"/>
          <p:cNvSpPr>
            <a:spLocks noGrp="1"/>
          </p:cNvSpPr>
          <p:nvPr>
            <p:ph type="sldNum" sz="quarter" idx="12"/>
          </p:nvPr>
        </p:nvSpPr>
        <p:spPr/>
        <p:txBody>
          <a:bodyPr/>
          <a:lstStyle/>
          <a:p>
            <a:fld id="{199F7435-30AC-4830-83D0-B7AEA46E965B}" type="slidenum">
              <a:rPr lang="pt-BR" smtClean="0"/>
              <a:t>‹nº›</a:t>
            </a:fld>
            <a:endParaRPr lang="pt-BR"/>
          </a:p>
        </p:txBody>
      </p:sp>
    </p:spTree>
    <p:extLst>
      <p:ext uri="{BB962C8B-B14F-4D97-AF65-F5344CB8AC3E}">
        <p14:creationId xmlns:p14="http://schemas.microsoft.com/office/powerpoint/2010/main" val="32017490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itle 1"/>
          <p:cNvSpPr>
            <a:spLocks noGrp="1"/>
          </p:cNvSpPr>
          <p:nvPr>
            <p:ph type="title"/>
          </p:nvPr>
        </p:nvSpPr>
        <p:spPr>
          <a:xfrm>
            <a:off x="472381" y="649114"/>
            <a:ext cx="5915025" cy="2356556"/>
          </a:xfrm>
        </p:spPr>
        <p:txBody>
          <a:bodyPr/>
          <a:lstStyle/>
          <a:p>
            <a:r>
              <a:rPr lang="pt-BR" smtClean="0"/>
              <a:t>Clique para editar o título mestre</a:t>
            </a:r>
            <a:endParaRPr lang="en-US" dirty="0"/>
          </a:p>
        </p:txBody>
      </p:sp>
      <p:sp>
        <p:nvSpPr>
          <p:cNvPr id="3" name="Text Placeholder 2"/>
          <p:cNvSpPr>
            <a:spLocks noGrp="1"/>
          </p:cNvSpPr>
          <p:nvPr>
            <p:ph type="body" idx="1"/>
          </p:nvPr>
        </p:nvSpPr>
        <p:spPr>
          <a:xfrm>
            <a:off x="472381" y="2988734"/>
            <a:ext cx="2901255" cy="146473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pt-BR" smtClean="0"/>
              <a:t>Clique para editar o texto mestre</a:t>
            </a:r>
          </a:p>
        </p:txBody>
      </p:sp>
      <p:sp>
        <p:nvSpPr>
          <p:cNvPr id="4" name="Content Placeholder 3"/>
          <p:cNvSpPr>
            <a:spLocks noGrp="1"/>
          </p:cNvSpPr>
          <p:nvPr>
            <p:ph sz="half" idx="2"/>
          </p:nvPr>
        </p:nvSpPr>
        <p:spPr>
          <a:xfrm>
            <a:off x="472381" y="4453467"/>
            <a:ext cx="2901255" cy="6550379"/>
          </a:xfrm>
        </p:spPr>
        <p:txBody>
          <a:body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5" name="Text Placeholder 4"/>
          <p:cNvSpPr>
            <a:spLocks noGrp="1"/>
          </p:cNvSpPr>
          <p:nvPr>
            <p:ph type="body" sz="quarter" idx="3"/>
          </p:nvPr>
        </p:nvSpPr>
        <p:spPr>
          <a:xfrm>
            <a:off x="3471863" y="2988734"/>
            <a:ext cx="2915543" cy="146473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pt-BR" smtClean="0"/>
              <a:t>Clique para editar o texto mestre</a:t>
            </a:r>
          </a:p>
        </p:txBody>
      </p:sp>
      <p:sp>
        <p:nvSpPr>
          <p:cNvPr id="6" name="Content Placeholder 5"/>
          <p:cNvSpPr>
            <a:spLocks noGrp="1"/>
          </p:cNvSpPr>
          <p:nvPr>
            <p:ph sz="quarter" idx="4"/>
          </p:nvPr>
        </p:nvSpPr>
        <p:spPr>
          <a:xfrm>
            <a:off x="3471863" y="4453467"/>
            <a:ext cx="2915543" cy="6550379"/>
          </a:xfrm>
        </p:spPr>
        <p:txBody>
          <a:body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7" name="Date Placeholder 6"/>
          <p:cNvSpPr>
            <a:spLocks noGrp="1"/>
          </p:cNvSpPr>
          <p:nvPr>
            <p:ph type="dt" sz="half" idx="10"/>
          </p:nvPr>
        </p:nvSpPr>
        <p:spPr/>
        <p:txBody>
          <a:bodyPr/>
          <a:lstStyle/>
          <a:p>
            <a:fld id="{605DE098-745D-4D5C-A5BB-B7BA155637FD}" type="datetimeFigureOut">
              <a:rPr lang="pt-BR" smtClean="0"/>
              <a:t>07/11/2021</a:t>
            </a:fld>
            <a:endParaRPr lang="pt-BR"/>
          </a:p>
        </p:txBody>
      </p:sp>
      <p:sp>
        <p:nvSpPr>
          <p:cNvPr id="8" name="Footer Placeholder 7"/>
          <p:cNvSpPr>
            <a:spLocks noGrp="1"/>
          </p:cNvSpPr>
          <p:nvPr>
            <p:ph type="ftr" sz="quarter" idx="11"/>
          </p:nvPr>
        </p:nvSpPr>
        <p:spPr/>
        <p:txBody>
          <a:bodyPr/>
          <a:lstStyle/>
          <a:p>
            <a:endParaRPr lang="pt-BR"/>
          </a:p>
        </p:txBody>
      </p:sp>
      <p:sp>
        <p:nvSpPr>
          <p:cNvPr id="9" name="Slide Number Placeholder 8"/>
          <p:cNvSpPr>
            <a:spLocks noGrp="1"/>
          </p:cNvSpPr>
          <p:nvPr>
            <p:ph type="sldNum" sz="quarter" idx="12"/>
          </p:nvPr>
        </p:nvSpPr>
        <p:spPr/>
        <p:txBody>
          <a:bodyPr/>
          <a:lstStyle/>
          <a:p>
            <a:fld id="{199F7435-30AC-4830-83D0-B7AEA46E965B}" type="slidenum">
              <a:rPr lang="pt-BR" smtClean="0"/>
              <a:t>‹nº›</a:t>
            </a:fld>
            <a:endParaRPr lang="pt-BR"/>
          </a:p>
        </p:txBody>
      </p:sp>
    </p:spTree>
    <p:extLst>
      <p:ext uri="{BB962C8B-B14F-4D97-AF65-F5344CB8AC3E}">
        <p14:creationId xmlns:p14="http://schemas.microsoft.com/office/powerpoint/2010/main" val="42550552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smtClean="0"/>
              <a:t>Clique para editar o título mestre</a:t>
            </a:r>
            <a:endParaRPr lang="en-US" dirty="0"/>
          </a:p>
        </p:txBody>
      </p:sp>
      <p:sp>
        <p:nvSpPr>
          <p:cNvPr id="3" name="Date Placeholder 2"/>
          <p:cNvSpPr>
            <a:spLocks noGrp="1"/>
          </p:cNvSpPr>
          <p:nvPr>
            <p:ph type="dt" sz="half" idx="10"/>
          </p:nvPr>
        </p:nvSpPr>
        <p:spPr/>
        <p:txBody>
          <a:bodyPr/>
          <a:lstStyle/>
          <a:p>
            <a:fld id="{605DE098-745D-4D5C-A5BB-B7BA155637FD}" type="datetimeFigureOut">
              <a:rPr lang="pt-BR" smtClean="0"/>
              <a:t>07/11/2021</a:t>
            </a:fld>
            <a:endParaRPr lang="pt-BR"/>
          </a:p>
        </p:txBody>
      </p:sp>
      <p:sp>
        <p:nvSpPr>
          <p:cNvPr id="4" name="Footer Placeholder 3"/>
          <p:cNvSpPr>
            <a:spLocks noGrp="1"/>
          </p:cNvSpPr>
          <p:nvPr>
            <p:ph type="ftr" sz="quarter" idx="11"/>
          </p:nvPr>
        </p:nvSpPr>
        <p:spPr/>
        <p:txBody>
          <a:bodyPr/>
          <a:lstStyle/>
          <a:p>
            <a:endParaRPr lang="pt-BR"/>
          </a:p>
        </p:txBody>
      </p:sp>
      <p:sp>
        <p:nvSpPr>
          <p:cNvPr id="5" name="Slide Number Placeholder 4"/>
          <p:cNvSpPr>
            <a:spLocks noGrp="1"/>
          </p:cNvSpPr>
          <p:nvPr>
            <p:ph type="sldNum" sz="quarter" idx="12"/>
          </p:nvPr>
        </p:nvSpPr>
        <p:spPr/>
        <p:txBody>
          <a:bodyPr/>
          <a:lstStyle/>
          <a:p>
            <a:fld id="{199F7435-30AC-4830-83D0-B7AEA46E965B}" type="slidenum">
              <a:rPr lang="pt-BR" smtClean="0"/>
              <a:t>‹nº›</a:t>
            </a:fld>
            <a:endParaRPr lang="pt-BR"/>
          </a:p>
        </p:txBody>
      </p:sp>
    </p:spTree>
    <p:extLst>
      <p:ext uri="{BB962C8B-B14F-4D97-AF65-F5344CB8AC3E}">
        <p14:creationId xmlns:p14="http://schemas.microsoft.com/office/powerpoint/2010/main" val="3661841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05DE098-745D-4D5C-A5BB-B7BA155637FD}" type="datetimeFigureOut">
              <a:rPr lang="pt-BR" smtClean="0"/>
              <a:t>07/11/2021</a:t>
            </a:fld>
            <a:endParaRPr lang="pt-BR"/>
          </a:p>
        </p:txBody>
      </p:sp>
      <p:sp>
        <p:nvSpPr>
          <p:cNvPr id="3" name="Footer Placeholder 2"/>
          <p:cNvSpPr>
            <a:spLocks noGrp="1"/>
          </p:cNvSpPr>
          <p:nvPr>
            <p:ph type="ftr" sz="quarter" idx="11"/>
          </p:nvPr>
        </p:nvSpPr>
        <p:spPr/>
        <p:txBody>
          <a:bodyPr/>
          <a:lstStyle/>
          <a:p>
            <a:endParaRPr lang="pt-BR"/>
          </a:p>
        </p:txBody>
      </p:sp>
      <p:sp>
        <p:nvSpPr>
          <p:cNvPr id="4" name="Slide Number Placeholder 3"/>
          <p:cNvSpPr>
            <a:spLocks noGrp="1"/>
          </p:cNvSpPr>
          <p:nvPr>
            <p:ph type="sldNum" sz="quarter" idx="12"/>
          </p:nvPr>
        </p:nvSpPr>
        <p:spPr/>
        <p:txBody>
          <a:bodyPr/>
          <a:lstStyle/>
          <a:p>
            <a:fld id="{199F7435-30AC-4830-83D0-B7AEA46E965B}" type="slidenum">
              <a:rPr lang="pt-BR" smtClean="0"/>
              <a:t>‹nº›</a:t>
            </a:fld>
            <a:endParaRPr lang="pt-BR"/>
          </a:p>
        </p:txBody>
      </p:sp>
    </p:spTree>
    <p:extLst>
      <p:ext uri="{BB962C8B-B14F-4D97-AF65-F5344CB8AC3E}">
        <p14:creationId xmlns:p14="http://schemas.microsoft.com/office/powerpoint/2010/main" val="111580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472381" y="812800"/>
            <a:ext cx="2211884" cy="2844800"/>
          </a:xfrm>
        </p:spPr>
        <p:txBody>
          <a:bodyPr anchor="b"/>
          <a:lstStyle>
            <a:lvl1pPr>
              <a:defRPr sz="2400"/>
            </a:lvl1pPr>
          </a:lstStyle>
          <a:p>
            <a:r>
              <a:rPr lang="pt-BR" smtClean="0"/>
              <a:t>Clique para editar o título mestre</a:t>
            </a:r>
            <a:endParaRPr lang="en-US" dirty="0"/>
          </a:p>
        </p:txBody>
      </p:sp>
      <p:sp>
        <p:nvSpPr>
          <p:cNvPr id="3" name="Content Placeholder 2"/>
          <p:cNvSpPr>
            <a:spLocks noGrp="1"/>
          </p:cNvSpPr>
          <p:nvPr>
            <p:ph idx="1"/>
          </p:nvPr>
        </p:nvSpPr>
        <p:spPr>
          <a:xfrm>
            <a:off x="2915543" y="1755425"/>
            <a:ext cx="3471863" cy="8664222"/>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4" name="Text Placeholder 3"/>
          <p:cNvSpPr>
            <a:spLocks noGrp="1"/>
          </p:cNvSpPr>
          <p:nvPr>
            <p:ph type="body" sz="half" idx="2"/>
          </p:nvPr>
        </p:nvSpPr>
        <p:spPr>
          <a:xfrm>
            <a:off x="472381" y="3657600"/>
            <a:ext cx="2211884" cy="6776156"/>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pt-BR" smtClean="0"/>
              <a:t>Clique para editar o texto mestre</a:t>
            </a:r>
          </a:p>
        </p:txBody>
      </p:sp>
      <p:sp>
        <p:nvSpPr>
          <p:cNvPr id="5" name="Date Placeholder 4"/>
          <p:cNvSpPr>
            <a:spLocks noGrp="1"/>
          </p:cNvSpPr>
          <p:nvPr>
            <p:ph type="dt" sz="half" idx="10"/>
          </p:nvPr>
        </p:nvSpPr>
        <p:spPr/>
        <p:txBody>
          <a:bodyPr/>
          <a:lstStyle/>
          <a:p>
            <a:fld id="{605DE098-745D-4D5C-A5BB-B7BA155637FD}" type="datetimeFigureOut">
              <a:rPr lang="pt-BR" smtClean="0"/>
              <a:t>07/11/2021</a:t>
            </a:fld>
            <a:endParaRPr lang="pt-BR"/>
          </a:p>
        </p:txBody>
      </p:sp>
      <p:sp>
        <p:nvSpPr>
          <p:cNvPr id="6" name="Footer Placeholder 5"/>
          <p:cNvSpPr>
            <a:spLocks noGrp="1"/>
          </p:cNvSpPr>
          <p:nvPr>
            <p:ph type="ftr" sz="quarter" idx="11"/>
          </p:nvPr>
        </p:nvSpPr>
        <p:spPr/>
        <p:txBody>
          <a:bodyPr/>
          <a:lstStyle/>
          <a:p>
            <a:endParaRPr lang="pt-BR"/>
          </a:p>
        </p:txBody>
      </p:sp>
      <p:sp>
        <p:nvSpPr>
          <p:cNvPr id="7" name="Slide Number Placeholder 6"/>
          <p:cNvSpPr>
            <a:spLocks noGrp="1"/>
          </p:cNvSpPr>
          <p:nvPr>
            <p:ph type="sldNum" sz="quarter" idx="12"/>
          </p:nvPr>
        </p:nvSpPr>
        <p:spPr/>
        <p:txBody>
          <a:bodyPr/>
          <a:lstStyle/>
          <a:p>
            <a:fld id="{199F7435-30AC-4830-83D0-B7AEA46E965B}" type="slidenum">
              <a:rPr lang="pt-BR" smtClean="0"/>
              <a:t>‹nº›</a:t>
            </a:fld>
            <a:endParaRPr lang="pt-BR"/>
          </a:p>
        </p:txBody>
      </p:sp>
    </p:spTree>
    <p:extLst>
      <p:ext uri="{BB962C8B-B14F-4D97-AF65-F5344CB8AC3E}">
        <p14:creationId xmlns:p14="http://schemas.microsoft.com/office/powerpoint/2010/main" val="6623902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472381" y="812800"/>
            <a:ext cx="2211884" cy="2844800"/>
          </a:xfrm>
        </p:spPr>
        <p:txBody>
          <a:bodyPr anchor="b"/>
          <a:lstStyle>
            <a:lvl1pPr>
              <a:defRPr sz="2400"/>
            </a:lvl1pPr>
          </a:lstStyle>
          <a:p>
            <a:r>
              <a:rPr lang="pt-BR" smtClean="0"/>
              <a:t>Clique para editar o título mestre</a:t>
            </a:r>
            <a:endParaRPr lang="en-US" dirty="0"/>
          </a:p>
        </p:txBody>
      </p:sp>
      <p:sp>
        <p:nvSpPr>
          <p:cNvPr id="3" name="Picture Placeholder 2"/>
          <p:cNvSpPr>
            <a:spLocks noGrp="1" noChangeAspect="1"/>
          </p:cNvSpPr>
          <p:nvPr>
            <p:ph type="pic" idx="1"/>
          </p:nvPr>
        </p:nvSpPr>
        <p:spPr>
          <a:xfrm>
            <a:off x="2915543" y="1755425"/>
            <a:ext cx="3471863" cy="8664222"/>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pt-BR" smtClean="0"/>
              <a:t>Clique no ícone para adicionar uma imagem</a:t>
            </a:r>
            <a:endParaRPr lang="en-US" dirty="0"/>
          </a:p>
        </p:txBody>
      </p:sp>
      <p:sp>
        <p:nvSpPr>
          <p:cNvPr id="4" name="Text Placeholder 3"/>
          <p:cNvSpPr>
            <a:spLocks noGrp="1"/>
          </p:cNvSpPr>
          <p:nvPr>
            <p:ph type="body" sz="half" idx="2"/>
          </p:nvPr>
        </p:nvSpPr>
        <p:spPr>
          <a:xfrm>
            <a:off x="472381" y="3657600"/>
            <a:ext cx="2211884" cy="6776156"/>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pt-BR" smtClean="0"/>
              <a:t>Clique para editar o texto mestre</a:t>
            </a:r>
          </a:p>
        </p:txBody>
      </p:sp>
      <p:sp>
        <p:nvSpPr>
          <p:cNvPr id="5" name="Date Placeholder 4"/>
          <p:cNvSpPr>
            <a:spLocks noGrp="1"/>
          </p:cNvSpPr>
          <p:nvPr>
            <p:ph type="dt" sz="half" idx="10"/>
          </p:nvPr>
        </p:nvSpPr>
        <p:spPr/>
        <p:txBody>
          <a:bodyPr/>
          <a:lstStyle/>
          <a:p>
            <a:fld id="{605DE098-745D-4D5C-A5BB-B7BA155637FD}" type="datetimeFigureOut">
              <a:rPr lang="pt-BR" smtClean="0"/>
              <a:t>07/11/2021</a:t>
            </a:fld>
            <a:endParaRPr lang="pt-BR"/>
          </a:p>
        </p:txBody>
      </p:sp>
      <p:sp>
        <p:nvSpPr>
          <p:cNvPr id="6" name="Footer Placeholder 5"/>
          <p:cNvSpPr>
            <a:spLocks noGrp="1"/>
          </p:cNvSpPr>
          <p:nvPr>
            <p:ph type="ftr" sz="quarter" idx="11"/>
          </p:nvPr>
        </p:nvSpPr>
        <p:spPr/>
        <p:txBody>
          <a:bodyPr/>
          <a:lstStyle/>
          <a:p>
            <a:endParaRPr lang="pt-BR"/>
          </a:p>
        </p:txBody>
      </p:sp>
      <p:sp>
        <p:nvSpPr>
          <p:cNvPr id="7" name="Slide Number Placeholder 6"/>
          <p:cNvSpPr>
            <a:spLocks noGrp="1"/>
          </p:cNvSpPr>
          <p:nvPr>
            <p:ph type="sldNum" sz="quarter" idx="12"/>
          </p:nvPr>
        </p:nvSpPr>
        <p:spPr/>
        <p:txBody>
          <a:bodyPr/>
          <a:lstStyle/>
          <a:p>
            <a:fld id="{199F7435-30AC-4830-83D0-B7AEA46E965B}" type="slidenum">
              <a:rPr lang="pt-BR" smtClean="0"/>
              <a:t>‹nº›</a:t>
            </a:fld>
            <a:endParaRPr lang="pt-BR"/>
          </a:p>
        </p:txBody>
      </p:sp>
    </p:spTree>
    <p:extLst>
      <p:ext uri="{BB962C8B-B14F-4D97-AF65-F5344CB8AC3E}">
        <p14:creationId xmlns:p14="http://schemas.microsoft.com/office/powerpoint/2010/main" val="39760764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1488" y="649114"/>
            <a:ext cx="5915025" cy="2356556"/>
          </a:xfrm>
          <a:prstGeom prst="rect">
            <a:avLst/>
          </a:prstGeom>
        </p:spPr>
        <p:txBody>
          <a:bodyPr vert="horz" lIns="91440" tIns="45720" rIns="91440" bIns="45720" rtlCol="0" anchor="ctr">
            <a:normAutofit/>
          </a:bodyPr>
          <a:lstStyle/>
          <a:p>
            <a:r>
              <a:rPr lang="pt-BR" smtClean="0"/>
              <a:t>Clique para editar o título mestre</a:t>
            </a:r>
            <a:endParaRPr lang="en-US" dirty="0"/>
          </a:p>
        </p:txBody>
      </p:sp>
      <p:sp>
        <p:nvSpPr>
          <p:cNvPr id="3" name="Text Placeholder 2"/>
          <p:cNvSpPr>
            <a:spLocks noGrp="1"/>
          </p:cNvSpPr>
          <p:nvPr>
            <p:ph type="body" idx="1"/>
          </p:nvPr>
        </p:nvSpPr>
        <p:spPr>
          <a:xfrm>
            <a:off x="471488" y="3245556"/>
            <a:ext cx="5915025" cy="7735712"/>
          </a:xfrm>
          <a:prstGeom prst="rect">
            <a:avLst/>
          </a:prstGeom>
        </p:spPr>
        <p:txBody>
          <a:bodyPr vert="horz" lIns="91440" tIns="45720" rIns="91440" bIns="45720" rtlCol="0">
            <a:normAutofit/>
          </a:body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4" name="Date Placeholder 3"/>
          <p:cNvSpPr>
            <a:spLocks noGrp="1"/>
          </p:cNvSpPr>
          <p:nvPr>
            <p:ph type="dt" sz="half" idx="2"/>
          </p:nvPr>
        </p:nvSpPr>
        <p:spPr>
          <a:xfrm>
            <a:off x="471488" y="11300181"/>
            <a:ext cx="1543050" cy="649111"/>
          </a:xfrm>
          <a:prstGeom prst="rect">
            <a:avLst/>
          </a:prstGeom>
        </p:spPr>
        <p:txBody>
          <a:bodyPr vert="horz" lIns="91440" tIns="45720" rIns="91440" bIns="45720" rtlCol="0" anchor="ctr"/>
          <a:lstStyle>
            <a:lvl1pPr algn="l">
              <a:defRPr sz="900">
                <a:solidFill>
                  <a:schemeClr val="tx1">
                    <a:tint val="75000"/>
                  </a:schemeClr>
                </a:solidFill>
              </a:defRPr>
            </a:lvl1pPr>
          </a:lstStyle>
          <a:p>
            <a:fld id="{605DE098-745D-4D5C-A5BB-B7BA155637FD}" type="datetimeFigureOut">
              <a:rPr lang="pt-BR" smtClean="0"/>
              <a:t>07/11/2021</a:t>
            </a:fld>
            <a:endParaRPr lang="pt-BR"/>
          </a:p>
        </p:txBody>
      </p:sp>
      <p:sp>
        <p:nvSpPr>
          <p:cNvPr id="5" name="Footer Placeholder 4"/>
          <p:cNvSpPr>
            <a:spLocks noGrp="1"/>
          </p:cNvSpPr>
          <p:nvPr>
            <p:ph type="ftr" sz="quarter" idx="3"/>
          </p:nvPr>
        </p:nvSpPr>
        <p:spPr>
          <a:xfrm>
            <a:off x="2271713" y="11300181"/>
            <a:ext cx="2314575" cy="649111"/>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pt-BR"/>
          </a:p>
        </p:txBody>
      </p:sp>
      <p:sp>
        <p:nvSpPr>
          <p:cNvPr id="6" name="Slide Number Placeholder 5"/>
          <p:cNvSpPr>
            <a:spLocks noGrp="1"/>
          </p:cNvSpPr>
          <p:nvPr>
            <p:ph type="sldNum" sz="quarter" idx="4"/>
          </p:nvPr>
        </p:nvSpPr>
        <p:spPr>
          <a:xfrm>
            <a:off x="4843463" y="11300181"/>
            <a:ext cx="1543050" cy="649111"/>
          </a:xfrm>
          <a:prstGeom prst="rect">
            <a:avLst/>
          </a:prstGeom>
        </p:spPr>
        <p:txBody>
          <a:bodyPr vert="horz" lIns="91440" tIns="45720" rIns="91440" bIns="45720" rtlCol="0" anchor="ctr"/>
          <a:lstStyle>
            <a:lvl1pPr algn="r">
              <a:defRPr sz="900">
                <a:solidFill>
                  <a:schemeClr val="tx1">
                    <a:tint val="75000"/>
                  </a:schemeClr>
                </a:solidFill>
              </a:defRPr>
            </a:lvl1pPr>
          </a:lstStyle>
          <a:p>
            <a:fld id="{199F7435-30AC-4830-83D0-B7AEA46E965B}" type="slidenum">
              <a:rPr lang="pt-BR" smtClean="0"/>
              <a:t>‹nº›</a:t>
            </a:fld>
            <a:endParaRPr lang="pt-BR"/>
          </a:p>
        </p:txBody>
      </p:sp>
    </p:spTree>
    <p:extLst>
      <p:ext uri="{BB962C8B-B14F-4D97-AF65-F5344CB8AC3E}">
        <p14:creationId xmlns:p14="http://schemas.microsoft.com/office/powerpoint/2010/main" val="349755173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p:cNvPicPr>
            <a:picLocks noChangeAspect="1"/>
          </p:cNvPicPr>
          <p:nvPr/>
        </p:nvPicPr>
        <p:blipFill>
          <a:blip r:embed="rId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0" y="2946571"/>
            <a:ext cx="6139543" cy="9245429"/>
          </a:xfrm>
          <a:prstGeom prst="rect">
            <a:avLst/>
          </a:prstGeom>
          <a:noFill/>
        </p:spPr>
      </p:pic>
      <p:sp>
        <p:nvSpPr>
          <p:cNvPr id="7" name="Elipse 6"/>
          <p:cNvSpPr/>
          <p:nvPr/>
        </p:nvSpPr>
        <p:spPr>
          <a:xfrm>
            <a:off x="4294413" y="0"/>
            <a:ext cx="4653643" cy="4653643"/>
          </a:xfrm>
          <a:prstGeom prst="ellipse">
            <a:avLst/>
          </a:prstGeom>
          <a:solidFill>
            <a:srgbClr val="2144C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Retângulo 7"/>
          <p:cNvSpPr/>
          <p:nvPr/>
        </p:nvSpPr>
        <p:spPr>
          <a:xfrm>
            <a:off x="6858000" y="-1"/>
            <a:ext cx="3086100" cy="4653643"/>
          </a:xfrm>
          <a:prstGeom prst="rect">
            <a:avLst/>
          </a:prstGeom>
          <a:solidFill>
            <a:srgbClr val="FAFA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 name="CaixaDeTexto 11"/>
          <p:cNvSpPr txBox="1"/>
          <p:nvPr/>
        </p:nvSpPr>
        <p:spPr>
          <a:xfrm>
            <a:off x="779690" y="1895933"/>
            <a:ext cx="7160077" cy="861774"/>
          </a:xfrm>
          <a:prstGeom prst="rect">
            <a:avLst/>
          </a:prstGeom>
          <a:noFill/>
        </p:spPr>
        <p:txBody>
          <a:bodyPr wrap="square" rtlCol="0">
            <a:spAutoFit/>
          </a:bodyPr>
          <a:lstStyle/>
          <a:p>
            <a:r>
              <a:rPr lang="pt-BR" sz="5000" dirty="0">
                <a:solidFill>
                  <a:srgbClr val="2144C3"/>
                </a:solidFill>
                <a:latin typeface="Adobe Arabic" panose="02040503050201020203" pitchFamily="18" charset="-78"/>
                <a:cs typeface="Adobe Arabic" panose="02040503050201020203" pitchFamily="18" charset="-78"/>
              </a:rPr>
              <a:t>PRÉ-NATAL </a:t>
            </a:r>
            <a:r>
              <a:rPr lang="pt-BR" sz="5000" dirty="0" smtClean="0">
                <a:solidFill>
                  <a:srgbClr val="2144C3"/>
                </a:solidFill>
                <a:latin typeface="Adobe Arabic" panose="02040503050201020203" pitchFamily="18" charset="-78"/>
                <a:cs typeface="Adobe Arabic" panose="02040503050201020203" pitchFamily="18" charset="-78"/>
              </a:rPr>
              <a:t>DO </a:t>
            </a:r>
            <a:r>
              <a:rPr lang="pt-BR" sz="5000" b="1" dirty="0">
                <a:solidFill>
                  <a:schemeClr val="bg1"/>
                </a:solidFill>
                <a:latin typeface="Adobe Arabic" panose="02040503050201020203" pitchFamily="18" charset="-78"/>
                <a:cs typeface="Adobe Arabic" panose="02040503050201020203" pitchFamily="18" charset="-78"/>
              </a:rPr>
              <a:t>HOMEM</a:t>
            </a:r>
          </a:p>
        </p:txBody>
      </p:sp>
    </p:spTree>
    <p:extLst>
      <p:ext uri="{BB962C8B-B14F-4D97-AF65-F5344CB8AC3E}">
        <p14:creationId xmlns:p14="http://schemas.microsoft.com/office/powerpoint/2010/main" val="295441413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upo 18"/>
          <p:cNvGrpSpPr/>
          <p:nvPr/>
        </p:nvGrpSpPr>
        <p:grpSpPr>
          <a:xfrm>
            <a:off x="5216979" y="-1"/>
            <a:ext cx="4727121" cy="4653643"/>
            <a:chOff x="5216979" y="-1"/>
            <a:chExt cx="4727121" cy="4653643"/>
          </a:xfrm>
        </p:grpSpPr>
        <p:sp>
          <p:nvSpPr>
            <p:cNvPr id="7" name="Elipse 6"/>
            <p:cNvSpPr/>
            <p:nvPr/>
          </p:nvSpPr>
          <p:spPr>
            <a:xfrm>
              <a:off x="5216979" y="0"/>
              <a:ext cx="3282042" cy="3282042"/>
            </a:xfrm>
            <a:prstGeom prst="ellipse">
              <a:avLst/>
            </a:prstGeom>
            <a:solidFill>
              <a:srgbClr val="2144C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Retângulo 7"/>
            <p:cNvSpPr/>
            <p:nvPr/>
          </p:nvSpPr>
          <p:spPr>
            <a:xfrm>
              <a:off x="6858000" y="-1"/>
              <a:ext cx="3086100" cy="4653643"/>
            </a:xfrm>
            <a:prstGeom prst="rect">
              <a:avLst/>
            </a:prstGeom>
            <a:solidFill>
              <a:srgbClr val="FAFA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12" name="CaixaDeTexto 11"/>
          <p:cNvSpPr txBox="1"/>
          <p:nvPr/>
        </p:nvSpPr>
        <p:spPr>
          <a:xfrm>
            <a:off x="3090181" y="1210134"/>
            <a:ext cx="3980092" cy="861774"/>
          </a:xfrm>
          <a:prstGeom prst="rect">
            <a:avLst/>
          </a:prstGeom>
          <a:noFill/>
        </p:spPr>
        <p:txBody>
          <a:bodyPr wrap="square" rtlCol="0">
            <a:spAutoFit/>
          </a:bodyPr>
          <a:lstStyle/>
          <a:p>
            <a:r>
              <a:rPr lang="pt-BR" sz="5000" dirty="0" smtClean="0">
                <a:solidFill>
                  <a:srgbClr val="2144C3"/>
                </a:solidFill>
                <a:latin typeface="Adobe Arabic" panose="02040503050201020203" pitchFamily="18" charset="-78"/>
                <a:cs typeface="Adobe Arabic" panose="02040503050201020203" pitchFamily="18" charset="-78"/>
              </a:rPr>
              <a:t>AGENDA </a:t>
            </a:r>
            <a:r>
              <a:rPr lang="pt-BR" sz="3000" b="1" dirty="0" smtClean="0">
                <a:solidFill>
                  <a:schemeClr val="bg1"/>
                </a:solidFill>
                <a:latin typeface="Adobe Arabic" panose="02040503050201020203" pitchFamily="18" charset="-78"/>
                <a:cs typeface="Adobe Arabic" panose="02040503050201020203" pitchFamily="18" charset="-78"/>
              </a:rPr>
              <a:t>PRÉ-NATAL</a:t>
            </a:r>
            <a:endParaRPr lang="pt-BR" sz="3000" b="1" dirty="0">
              <a:solidFill>
                <a:schemeClr val="bg1"/>
              </a:solidFill>
              <a:latin typeface="Adobe Arabic" panose="02040503050201020203" pitchFamily="18" charset="-78"/>
              <a:cs typeface="Adobe Arabic" panose="02040503050201020203" pitchFamily="18" charset="-78"/>
            </a:endParaRPr>
          </a:p>
        </p:txBody>
      </p:sp>
      <p:sp>
        <p:nvSpPr>
          <p:cNvPr id="21" name="Fluxograma: Terminação 20"/>
          <p:cNvSpPr/>
          <p:nvPr/>
        </p:nvSpPr>
        <p:spPr>
          <a:xfrm>
            <a:off x="-44907" y="7071614"/>
            <a:ext cx="3102429" cy="611111"/>
          </a:xfrm>
          <a:prstGeom prst="flowChartTerminator">
            <a:avLst/>
          </a:prstGeom>
          <a:solidFill>
            <a:srgbClr val="2144C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 name="Fluxograma: Terminação 22"/>
          <p:cNvSpPr/>
          <p:nvPr/>
        </p:nvSpPr>
        <p:spPr>
          <a:xfrm>
            <a:off x="0" y="7783066"/>
            <a:ext cx="3102429" cy="611111"/>
          </a:xfrm>
          <a:prstGeom prst="flowChartTerminator">
            <a:avLst/>
          </a:prstGeom>
          <a:solidFill>
            <a:srgbClr val="2144C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5" name="Fluxograma: Terminação 24"/>
          <p:cNvSpPr/>
          <p:nvPr/>
        </p:nvSpPr>
        <p:spPr>
          <a:xfrm>
            <a:off x="-32659" y="6340265"/>
            <a:ext cx="3102429" cy="611111"/>
          </a:xfrm>
          <a:prstGeom prst="flowChartTerminator">
            <a:avLst/>
          </a:prstGeom>
          <a:solidFill>
            <a:srgbClr val="2144C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6" name="CaixaDeTexto 25"/>
          <p:cNvSpPr txBox="1"/>
          <p:nvPr/>
        </p:nvSpPr>
        <p:spPr>
          <a:xfrm>
            <a:off x="212271" y="6428565"/>
            <a:ext cx="3384096" cy="477054"/>
          </a:xfrm>
          <a:prstGeom prst="rect">
            <a:avLst/>
          </a:prstGeom>
          <a:noFill/>
        </p:spPr>
        <p:txBody>
          <a:bodyPr wrap="square" rtlCol="0">
            <a:spAutoFit/>
          </a:bodyPr>
          <a:lstStyle/>
          <a:p>
            <a:r>
              <a:rPr lang="pt-BR" sz="2500" b="1" dirty="0" smtClean="0">
                <a:solidFill>
                  <a:schemeClr val="bg1"/>
                </a:solidFill>
                <a:latin typeface="Adobe Arabic" panose="02040503050201020203" pitchFamily="18" charset="-78"/>
                <a:cs typeface="Adobe Arabic" panose="02040503050201020203" pitchFamily="18" charset="-78"/>
              </a:rPr>
              <a:t>1</a:t>
            </a:r>
            <a:r>
              <a:rPr lang="pt-BR" sz="2500" dirty="0" smtClean="0">
                <a:solidFill>
                  <a:schemeClr val="bg1"/>
                </a:solidFill>
                <a:latin typeface="Adobe Arabic" panose="02040503050201020203" pitchFamily="18" charset="-78"/>
                <a:cs typeface="Adobe Arabic" panose="02040503050201020203" pitchFamily="18" charset="-78"/>
              </a:rPr>
              <a:t>º TRIMESTRE</a:t>
            </a:r>
            <a:endParaRPr lang="pt-BR" sz="2500" b="1" dirty="0">
              <a:solidFill>
                <a:schemeClr val="bg1"/>
              </a:solidFill>
              <a:latin typeface="Adobe Arabic" panose="02040503050201020203" pitchFamily="18" charset="-78"/>
              <a:cs typeface="Adobe Arabic" panose="02040503050201020203" pitchFamily="18" charset="-78"/>
            </a:endParaRPr>
          </a:p>
        </p:txBody>
      </p:sp>
      <p:sp>
        <p:nvSpPr>
          <p:cNvPr id="29" name="CaixaDeTexto 28"/>
          <p:cNvSpPr txBox="1"/>
          <p:nvPr/>
        </p:nvSpPr>
        <p:spPr>
          <a:xfrm>
            <a:off x="212271" y="8532749"/>
            <a:ext cx="3384096" cy="477054"/>
          </a:xfrm>
          <a:prstGeom prst="rect">
            <a:avLst/>
          </a:prstGeom>
          <a:noFill/>
        </p:spPr>
        <p:txBody>
          <a:bodyPr wrap="square" rtlCol="0">
            <a:spAutoFit/>
          </a:bodyPr>
          <a:lstStyle/>
          <a:p>
            <a:r>
              <a:rPr lang="pt-BR" sz="2500" b="1" dirty="0" smtClean="0">
                <a:solidFill>
                  <a:schemeClr val="bg1"/>
                </a:solidFill>
                <a:latin typeface="Adobe Arabic" panose="02040503050201020203" pitchFamily="18" charset="-78"/>
                <a:cs typeface="Adobe Arabic" panose="02040503050201020203" pitchFamily="18" charset="-78"/>
              </a:rPr>
              <a:t>HPV</a:t>
            </a:r>
            <a:endParaRPr lang="pt-BR" sz="2500" b="1" dirty="0">
              <a:solidFill>
                <a:schemeClr val="bg1"/>
              </a:solidFill>
              <a:latin typeface="Adobe Arabic" panose="02040503050201020203" pitchFamily="18" charset="-78"/>
              <a:cs typeface="Adobe Arabic" panose="02040503050201020203" pitchFamily="18" charset="-78"/>
            </a:endParaRPr>
          </a:p>
        </p:txBody>
      </p:sp>
      <p:sp>
        <p:nvSpPr>
          <p:cNvPr id="36" name="Fluxograma: Terminação 35"/>
          <p:cNvSpPr/>
          <p:nvPr/>
        </p:nvSpPr>
        <p:spPr>
          <a:xfrm>
            <a:off x="5210852" y="11502042"/>
            <a:ext cx="1110345" cy="490602"/>
          </a:xfrm>
          <a:prstGeom prst="flowChartTerminator">
            <a:avLst/>
          </a:prstGeom>
          <a:solidFill>
            <a:srgbClr val="2144C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7" name="CaixaDeTexto 36"/>
          <p:cNvSpPr txBox="1"/>
          <p:nvPr/>
        </p:nvSpPr>
        <p:spPr>
          <a:xfrm>
            <a:off x="5261885" y="11522211"/>
            <a:ext cx="3384096" cy="477054"/>
          </a:xfrm>
          <a:prstGeom prst="rect">
            <a:avLst/>
          </a:prstGeom>
          <a:noFill/>
        </p:spPr>
        <p:txBody>
          <a:bodyPr wrap="square" rtlCol="0">
            <a:spAutoFit/>
          </a:bodyPr>
          <a:lstStyle/>
          <a:p>
            <a:r>
              <a:rPr lang="pt-BR" sz="2500" b="1" dirty="0" smtClean="0">
                <a:solidFill>
                  <a:schemeClr val="bg1"/>
                </a:solidFill>
                <a:latin typeface="Adobe Arabic" panose="02040503050201020203" pitchFamily="18" charset="-78"/>
                <a:cs typeface="Adobe Arabic" panose="02040503050201020203" pitchFamily="18" charset="-78"/>
              </a:rPr>
              <a:t>INÍCIO</a:t>
            </a:r>
            <a:endParaRPr lang="pt-BR" sz="2500" b="1" dirty="0">
              <a:solidFill>
                <a:schemeClr val="bg1"/>
              </a:solidFill>
              <a:latin typeface="Adobe Arabic" panose="02040503050201020203" pitchFamily="18" charset="-78"/>
              <a:cs typeface="Adobe Arabic" panose="02040503050201020203" pitchFamily="18" charset="-78"/>
            </a:endParaRPr>
          </a:p>
        </p:txBody>
      </p:sp>
      <p:sp>
        <p:nvSpPr>
          <p:cNvPr id="38" name="Fluxograma: Terminação 37"/>
          <p:cNvSpPr/>
          <p:nvPr/>
        </p:nvSpPr>
        <p:spPr>
          <a:xfrm>
            <a:off x="595988" y="11506847"/>
            <a:ext cx="1110345" cy="490602"/>
          </a:xfrm>
          <a:prstGeom prst="flowChartTerminator">
            <a:avLst/>
          </a:prstGeom>
          <a:solidFill>
            <a:srgbClr val="2144C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CaixaDeTexto 38"/>
          <p:cNvSpPr txBox="1"/>
          <p:nvPr/>
        </p:nvSpPr>
        <p:spPr>
          <a:xfrm>
            <a:off x="595988" y="11525471"/>
            <a:ext cx="3384096" cy="477054"/>
          </a:xfrm>
          <a:prstGeom prst="rect">
            <a:avLst/>
          </a:prstGeom>
          <a:noFill/>
        </p:spPr>
        <p:txBody>
          <a:bodyPr wrap="square" rtlCol="0">
            <a:spAutoFit/>
          </a:bodyPr>
          <a:lstStyle/>
          <a:p>
            <a:r>
              <a:rPr lang="pt-BR" sz="2500" b="1" dirty="0" smtClean="0">
                <a:solidFill>
                  <a:schemeClr val="bg1"/>
                </a:solidFill>
                <a:latin typeface="Adobe Arabic" panose="02040503050201020203" pitchFamily="18" charset="-78"/>
                <a:cs typeface="Adobe Arabic" panose="02040503050201020203" pitchFamily="18" charset="-78"/>
              </a:rPr>
              <a:t>VOLTAR</a:t>
            </a:r>
            <a:endParaRPr lang="pt-BR" sz="2500" b="1" dirty="0">
              <a:solidFill>
                <a:schemeClr val="bg1"/>
              </a:solidFill>
              <a:latin typeface="Adobe Arabic" panose="02040503050201020203" pitchFamily="18" charset="-78"/>
              <a:cs typeface="Adobe Arabic" panose="02040503050201020203" pitchFamily="18" charset="-78"/>
            </a:endParaRPr>
          </a:p>
        </p:txBody>
      </p:sp>
      <p:sp>
        <p:nvSpPr>
          <p:cNvPr id="18" name="CaixaDeTexto 17"/>
          <p:cNvSpPr txBox="1"/>
          <p:nvPr/>
        </p:nvSpPr>
        <p:spPr>
          <a:xfrm>
            <a:off x="212271" y="7128694"/>
            <a:ext cx="3384096" cy="477054"/>
          </a:xfrm>
          <a:prstGeom prst="rect">
            <a:avLst/>
          </a:prstGeom>
          <a:noFill/>
        </p:spPr>
        <p:txBody>
          <a:bodyPr wrap="square" rtlCol="0">
            <a:spAutoFit/>
          </a:bodyPr>
          <a:lstStyle/>
          <a:p>
            <a:r>
              <a:rPr lang="pt-BR" sz="2500" b="1" dirty="0">
                <a:solidFill>
                  <a:schemeClr val="bg1"/>
                </a:solidFill>
                <a:latin typeface="Adobe Arabic" panose="02040503050201020203" pitchFamily="18" charset="-78"/>
                <a:cs typeface="Adobe Arabic" panose="02040503050201020203" pitchFamily="18" charset="-78"/>
              </a:rPr>
              <a:t>2</a:t>
            </a:r>
            <a:r>
              <a:rPr lang="pt-BR" sz="2500" dirty="0" smtClean="0">
                <a:solidFill>
                  <a:schemeClr val="bg1"/>
                </a:solidFill>
                <a:latin typeface="Adobe Arabic" panose="02040503050201020203" pitchFamily="18" charset="-78"/>
                <a:cs typeface="Adobe Arabic" panose="02040503050201020203" pitchFamily="18" charset="-78"/>
              </a:rPr>
              <a:t>º TRIMESTRE</a:t>
            </a:r>
            <a:endParaRPr lang="pt-BR" sz="2500" b="1" dirty="0">
              <a:solidFill>
                <a:schemeClr val="bg1"/>
              </a:solidFill>
              <a:latin typeface="Adobe Arabic" panose="02040503050201020203" pitchFamily="18" charset="-78"/>
              <a:cs typeface="Adobe Arabic" panose="02040503050201020203" pitchFamily="18" charset="-78"/>
            </a:endParaRPr>
          </a:p>
        </p:txBody>
      </p:sp>
      <p:sp>
        <p:nvSpPr>
          <p:cNvPr id="20" name="CaixaDeTexto 19"/>
          <p:cNvSpPr txBox="1"/>
          <p:nvPr/>
        </p:nvSpPr>
        <p:spPr>
          <a:xfrm>
            <a:off x="212271" y="7847062"/>
            <a:ext cx="3384096" cy="477054"/>
          </a:xfrm>
          <a:prstGeom prst="rect">
            <a:avLst/>
          </a:prstGeom>
          <a:noFill/>
        </p:spPr>
        <p:txBody>
          <a:bodyPr wrap="square" rtlCol="0">
            <a:spAutoFit/>
          </a:bodyPr>
          <a:lstStyle/>
          <a:p>
            <a:r>
              <a:rPr lang="pt-BR" sz="2500" b="1" dirty="0">
                <a:solidFill>
                  <a:schemeClr val="bg1"/>
                </a:solidFill>
                <a:latin typeface="Adobe Arabic" panose="02040503050201020203" pitchFamily="18" charset="-78"/>
                <a:cs typeface="Adobe Arabic" panose="02040503050201020203" pitchFamily="18" charset="-78"/>
              </a:rPr>
              <a:t>3</a:t>
            </a:r>
            <a:r>
              <a:rPr lang="pt-BR" sz="2500" dirty="0" smtClean="0">
                <a:solidFill>
                  <a:schemeClr val="bg1"/>
                </a:solidFill>
                <a:latin typeface="Adobe Arabic" panose="02040503050201020203" pitchFamily="18" charset="-78"/>
                <a:cs typeface="Adobe Arabic" panose="02040503050201020203" pitchFamily="18" charset="-78"/>
              </a:rPr>
              <a:t>º TRIMESTRE</a:t>
            </a:r>
            <a:endParaRPr lang="pt-BR" sz="2500" b="1" dirty="0">
              <a:solidFill>
                <a:schemeClr val="bg1"/>
              </a:solidFill>
              <a:latin typeface="Adobe Arabic" panose="02040503050201020203" pitchFamily="18" charset="-78"/>
              <a:cs typeface="Adobe Arabic" panose="02040503050201020203" pitchFamily="18" charset="-78"/>
            </a:endParaRPr>
          </a:p>
        </p:txBody>
      </p:sp>
    </p:spTree>
    <p:extLst>
      <p:ext uri="{BB962C8B-B14F-4D97-AF65-F5344CB8AC3E}">
        <p14:creationId xmlns:p14="http://schemas.microsoft.com/office/powerpoint/2010/main" val="111860523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tângulo 7"/>
          <p:cNvSpPr/>
          <p:nvPr/>
        </p:nvSpPr>
        <p:spPr>
          <a:xfrm>
            <a:off x="6858000" y="-1"/>
            <a:ext cx="3086100" cy="4653643"/>
          </a:xfrm>
          <a:prstGeom prst="rect">
            <a:avLst/>
          </a:prstGeom>
          <a:solidFill>
            <a:srgbClr val="FAFA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CaixaDeTexto 13"/>
          <p:cNvSpPr txBox="1"/>
          <p:nvPr/>
        </p:nvSpPr>
        <p:spPr>
          <a:xfrm>
            <a:off x="146959" y="10891586"/>
            <a:ext cx="3694340" cy="553998"/>
          </a:xfrm>
          <a:prstGeom prst="rect">
            <a:avLst/>
          </a:prstGeom>
          <a:noFill/>
        </p:spPr>
        <p:txBody>
          <a:bodyPr wrap="square" rtlCol="0">
            <a:spAutoFit/>
          </a:bodyPr>
          <a:lstStyle/>
          <a:p>
            <a:r>
              <a:rPr lang="pt-BR" sz="3000" b="1" dirty="0" smtClean="0">
                <a:solidFill>
                  <a:schemeClr val="bg1"/>
                </a:solidFill>
                <a:latin typeface="Adobe Arabic" panose="02040503050201020203" pitchFamily="18" charset="-78"/>
                <a:cs typeface="Adobe Arabic" panose="02040503050201020203" pitchFamily="18" charset="-78"/>
              </a:rPr>
              <a:t>REFERÊNCIAS</a:t>
            </a:r>
            <a:endParaRPr lang="pt-BR" sz="3000" b="1" dirty="0">
              <a:solidFill>
                <a:schemeClr val="bg1"/>
              </a:solidFill>
              <a:latin typeface="Adobe Arabic" panose="02040503050201020203" pitchFamily="18" charset="-78"/>
              <a:cs typeface="Adobe Arabic" panose="02040503050201020203" pitchFamily="18" charset="-78"/>
            </a:endParaRPr>
          </a:p>
        </p:txBody>
      </p:sp>
      <p:sp>
        <p:nvSpPr>
          <p:cNvPr id="13" name="Fluxograma: Terminação 12"/>
          <p:cNvSpPr/>
          <p:nvPr/>
        </p:nvSpPr>
        <p:spPr>
          <a:xfrm>
            <a:off x="5176157" y="11445584"/>
            <a:ext cx="1110345" cy="490602"/>
          </a:xfrm>
          <a:prstGeom prst="flowChartTerminator">
            <a:avLst/>
          </a:prstGeom>
          <a:solidFill>
            <a:srgbClr val="2144C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 name="CaixaDeTexto 16"/>
          <p:cNvSpPr txBox="1"/>
          <p:nvPr/>
        </p:nvSpPr>
        <p:spPr>
          <a:xfrm>
            <a:off x="5324131" y="11490830"/>
            <a:ext cx="1479779" cy="400110"/>
          </a:xfrm>
          <a:prstGeom prst="rect">
            <a:avLst/>
          </a:prstGeom>
          <a:noFill/>
        </p:spPr>
        <p:txBody>
          <a:bodyPr wrap="square" rtlCol="0">
            <a:spAutoFit/>
          </a:bodyPr>
          <a:lstStyle/>
          <a:p>
            <a:r>
              <a:rPr lang="pt-BR" sz="2000" b="1" dirty="0" smtClean="0">
                <a:solidFill>
                  <a:schemeClr val="bg1"/>
                </a:solidFill>
                <a:latin typeface="Adobe Arabic" panose="02040503050201020203" pitchFamily="18" charset="-78"/>
                <a:cs typeface="Adobe Arabic" panose="02040503050201020203" pitchFamily="18" charset="-78"/>
              </a:rPr>
              <a:t>INÍCIO</a:t>
            </a:r>
            <a:endParaRPr lang="pt-BR" sz="2000" b="1" dirty="0">
              <a:solidFill>
                <a:schemeClr val="bg1"/>
              </a:solidFill>
              <a:latin typeface="Adobe Arabic" panose="02040503050201020203" pitchFamily="18" charset="-78"/>
              <a:cs typeface="Adobe Arabic" panose="02040503050201020203" pitchFamily="18" charset="-78"/>
            </a:endParaRPr>
          </a:p>
        </p:txBody>
      </p:sp>
      <p:sp>
        <p:nvSpPr>
          <p:cNvPr id="18" name="Fluxograma: Terminação 17"/>
          <p:cNvSpPr/>
          <p:nvPr/>
        </p:nvSpPr>
        <p:spPr>
          <a:xfrm>
            <a:off x="642257" y="11445584"/>
            <a:ext cx="1110345" cy="490602"/>
          </a:xfrm>
          <a:prstGeom prst="flowChartTerminator">
            <a:avLst/>
          </a:prstGeom>
          <a:solidFill>
            <a:srgbClr val="2144C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 name="CaixaDeTexto 18"/>
          <p:cNvSpPr txBox="1"/>
          <p:nvPr/>
        </p:nvSpPr>
        <p:spPr>
          <a:xfrm>
            <a:off x="724915" y="11490830"/>
            <a:ext cx="1479779" cy="400110"/>
          </a:xfrm>
          <a:prstGeom prst="rect">
            <a:avLst/>
          </a:prstGeom>
          <a:noFill/>
        </p:spPr>
        <p:txBody>
          <a:bodyPr wrap="square" rtlCol="0">
            <a:spAutoFit/>
          </a:bodyPr>
          <a:lstStyle/>
          <a:p>
            <a:r>
              <a:rPr lang="pt-BR" sz="2000" b="1" dirty="0" smtClean="0">
                <a:solidFill>
                  <a:schemeClr val="bg1"/>
                </a:solidFill>
                <a:latin typeface="Adobe Arabic" panose="02040503050201020203" pitchFamily="18" charset="-78"/>
                <a:cs typeface="Adobe Arabic" panose="02040503050201020203" pitchFamily="18" charset="-78"/>
              </a:rPr>
              <a:t>VOLTAR</a:t>
            </a:r>
            <a:endParaRPr lang="pt-BR" sz="2000" b="1" dirty="0">
              <a:solidFill>
                <a:schemeClr val="bg1"/>
              </a:solidFill>
              <a:latin typeface="Adobe Arabic" panose="02040503050201020203" pitchFamily="18" charset="-78"/>
              <a:cs typeface="Adobe Arabic" panose="02040503050201020203" pitchFamily="18" charset="-78"/>
            </a:endParaRPr>
          </a:p>
        </p:txBody>
      </p:sp>
      <p:grpSp>
        <p:nvGrpSpPr>
          <p:cNvPr id="11" name="Grupo 10"/>
          <p:cNvGrpSpPr/>
          <p:nvPr/>
        </p:nvGrpSpPr>
        <p:grpSpPr>
          <a:xfrm>
            <a:off x="5176157" y="-3"/>
            <a:ext cx="4727121" cy="4653643"/>
            <a:chOff x="5216979" y="-1"/>
            <a:chExt cx="4727121" cy="4653643"/>
          </a:xfrm>
        </p:grpSpPr>
        <p:sp>
          <p:nvSpPr>
            <p:cNvPr id="15" name="Elipse 14"/>
            <p:cNvSpPr/>
            <p:nvPr/>
          </p:nvSpPr>
          <p:spPr>
            <a:xfrm>
              <a:off x="5216979" y="0"/>
              <a:ext cx="3282042" cy="3282042"/>
            </a:xfrm>
            <a:prstGeom prst="ellipse">
              <a:avLst/>
            </a:prstGeom>
            <a:solidFill>
              <a:srgbClr val="2144C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 name="Retângulo 15"/>
            <p:cNvSpPr/>
            <p:nvPr/>
          </p:nvSpPr>
          <p:spPr>
            <a:xfrm>
              <a:off x="6858000" y="-1"/>
              <a:ext cx="3086100" cy="4653643"/>
            </a:xfrm>
            <a:prstGeom prst="rect">
              <a:avLst/>
            </a:prstGeom>
            <a:solidFill>
              <a:srgbClr val="FAFA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12" name="CaixaDeTexto 11"/>
          <p:cNvSpPr txBox="1"/>
          <p:nvPr/>
        </p:nvSpPr>
        <p:spPr>
          <a:xfrm>
            <a:off x="2611042" y="1248604"/>
            <a:ext cx="5902264" cy="784830"/>
          </a:xfrm>
          <a:prstGeom prst="rect">
            <a:avLst/>
          </a:prstGeom>
          <a:noFill/>
        </p:spPr>
        <p:txBody>
          <a:bodyPr wrap="square" rtlCol="0">
            <a:spAutoFit/>
          </a:bodyPr>
          <a:lstStyle/>
          <a:p>
            <a:r>
              <a:rPr lang="pt-BR" sz="4500" dirty="0" smtClean="0">
                <a:solidFill>
                  <a:srgbClr val="2144C3"/>
                </a:solidFill>
                <a:latin typeface="Adobe Arabic" panose="02040503050201020203" pitchFamily="18" charset="-78"/>
                <a:cs typeface="Adobe Arabic" panose="02040503050201020203" pitchFamily="18" charset="-78"/>
              </a:rPr>
              <a:t>EXAMES NO </a:t>
            </a:r>
            <a:r>
              <a:rPr lang="pt-BR" sz="3000" b="1" dirty="0" smtClean="0">
                <a:solidFill>
                  <a:schemeClr val="bg1"/>
                </a:solidFill>
                <a:latin typeface="Adobe Arabic" panose="02040503050201020203" pitchFamily="18" charset="-78"/>
                <a:cs typeface="Adobe Arabic" panose="02040503050201020203" pitchFamily="18" charset="-78"/>
              </a:rPr>
              <a:t>PRÉ-NATAL</a:t>
            </a:r>
            <a:endParaRPr lang="pt-BR" sz="3000" b="1" dirty="0">
              <a:solidFill>
                <a:schemeClr val="bg1"/>
              </a:solidFill>
              <a:latin typeface="Adobe Arabic" panose="02040503050201020203" pitchFamily="18" charset="-78"/>
              <a:cs typeface="Adobe Arabic" panose="02040503050201020203" pitchFamily="18" charset="-78"/>
            </a:endParaRPr>
          </a:p>
        </p:txBody>
      </p:sp>
      <p:sp>
        <p:nvSpPr>
          <p:cNvPr id="20" name="CaixaDeTexto 19"/>
          <p:cNvSpPr txBox="1"/>
          <p:nvPr/>
        </p:nvSpPr>
        <p:spPr>
          <a:xfrm>
            <a:off x="493858" y="3282039"/>
            <a:ext cx="5813309" cy="5693866"/>
          </a:xfrm>
          <a:prstGeom prst="rect">
            <a:avLst/>
          </a:prstGeom>
          <a:noFill/>
        </p:spPr>
        <p:txBody>
          <a:bodyPr wrap="square" rtlCol="0">
            <a:spAutoFit/>
          </a:bodyPr>
          <a:lstStyle/>
          <a:p>
            <a:pPr algn="just"/>
            <a:endParaRPr lang="pt-BR" sz="2800" dirty="0">
              <a:latin typeface="Adobe Arabic" panose="02040503050201020203" pitchFamily="18" charset="-78"/>
              <a:cs typeface="Adobe Arabic" panose="02040503050201020203" pitchFamily="18" charset="-78"/>
            </a:endParaRPr>
          </a:p>
          <a:p>
            <a:pPr algn="just"/>
            <a:r>
              <a:rPr lang="pt-BR" sz="2800" dirty="0">
                <a:latin typeface="Adobe Arabic" panose="02040503050201020203" pitchFamily="18" charset="-78"/>
                <a:cs typeface="Adobe Arabic" panose="02040503050201020203" pitchFamily="18" charset="-78"/>
              </a:rPr>
              <a:t> </a:t>
            </a:r>
          </a:p>
          <a:p>
            <a:pPr algn="just"/>
            <a:endParaRPr lang="pt-BR" sz="2800" dirty="0">
              <a:latin typeface="Adobe Arabic" panose="02040503050201020203" pitchFamily="18" charset="-78"/>
              <a:cs typeface="Adobe Arabic" panose="02040503050201020203" pitchFamily="18" charset="-78"/>
            </a:endParaRPr>
          </a:p>
          <a:p>
            <a:pPr algn="just"/>
            <a:r>
              <a:rPr lang="pt-BR" sz="2800" dirty="0">
                <a:latin typeface="Adobe Arabic" panose="02040503050201020203" pitchFamily="18" charset="-78"/>
                <a:cs typeface="Adobe Arabic" panose="02040503050201020203" pitchFamily="18" charset="-78"/>
              </a:rPr>
              <a:t>Consiste em exames que podem evitar uma série de doenças e complicações, transmitidas do  pai para a mãe e, consequentemente  para o bebê, como doenças sexualmente transmissíveis </a:t>
            </a:r>
          </a:p>
          <a:p>
            <a:pPr algn="just"/>
            <a:r>
              <a:rPr lang="pt-BR" sz="2800" dirty="0">
                <a:latin typeface="Adobe Arabic" panose="02040503050201020203" pitchFamily="18" charset="-78"/>
                <a:cs typeface="Adobe Arabic" panose="02040503050201020203" pitchFamily="18" charset="-78"/>
              </a:rPr>
              <a:t>e virais por via aérea.</a:t>
            </a:r>
          </a:p>
          <a:p>
            <a:pPr algn="just"/>
            <a:endParaRPr lang="pt-BR" sz="2800" dirty="0">
              <a:latin typeface="Adobe Arabic" panose="02040503050201020203" pitchFamily="18" charset="-78"/>
              <a:cs typeface="Adobe Arabic" panose="02040503050201020203" pitchFamily="18" charset="-78"/>
            </a:endParaRPr>
          </a:p>
          <a:p>
            <a:pPr algn="just"/>
            <a:r>
              <a:rPr lang="pt-BR" sz="2800" dirty="0">
                <a:latin typeface="Adobe Arabic" panose="02040503050201020203" pitchFamily="18" charset="-78"/>
                <a:cs typeface="Adobe Arabic" panose="02040503050201020203" pitchFamily="18" charset="-78"/>
              </a:rPr>
              <a:t>Outros exames serão solicitados para avaliar o estado geral da saúde do homem.</a:t>
            </a:r>
          </a:p>
          <a:p>
            <a:pPr algn="just"/>
            <a:endParaRPr lang="pt-BR" sz="2800" dirty="0">
              <a:latin typeface="Adobe Arabic" panose="02040503050201020203" pitchFamily="18" charset="-78"/>
              <a:cs typeface="Adobe Arabic" panose="02040503050201020203" pitchFamily="18" charset="-78"/>
            </a:endParaRPr>
          </a:p>
          <a:p>
            <a:pPr algn="just"/>
            <a:endParaRPr lang="pt-BR" sz="2800" dirty="0">
              <a:latin typeface="Adobe Arabic" panose="02040503050201020203" pitchFamily="18" charset="-78"/>
              <a:cs typeface="Adobe Arabic" panose="02040503050201020203" pitchFamily="18" charset="-78"/>
            </a:endParaRPr>
          </a:p>
        </p:txBody>
      </p:sp>
    </p:spTree>
    <p:extLst>
      <p:ext uri="{BB962C8B-B14F-4D97-AF65-F5344CB8AC3E}">
        <p14:creationId xmlns:p14="http://schemas.microsoft.com/office/powerpoint/2010/main" val="103170110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tângulo 7"/>
          <p:cNvSpPr/>
          <p:nvPr/>
        </p:nvSpPr>
        <p:spPr>
          <a:xfrm>
            <a:off x="6858000" y="-1"/>
            <a:ext cx="3086100" cy="4653643"/>
          </a:xfrm>
          <a:prstGeom prst="rect">
            <a:avLst/>
          </a:prstGeom>
          <a:solidFill>
            <a:srgbClr val="FAFA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CaixaDeTexto 13"/>
          <p:cNvSpPr txBox="1"/>
          <p:nvPr/>
        </p:nvSpPr>
        <p:spPr>
          <a:xfrm>
            <a:off x="146959" y="10891586"/>
            <a:ext cx="3694340" cy="553998"/>
          </a:xfrm>
          <a:prstGeom prst="rect">
            <a:avLst/>
          </a:prstGeom>
          <a:noFill/>
        </p:spPr>
        <p:txBody>
          <a:bodyPr wrap="square" rtlCol="0">
            <a:spAutoFit/>
          </a:bodyPr>
          <a:lstStyle/>
          <a:p>
            <a:r>
              <a:rPr lang="pt-BR" sz="3000" b="1" dirty="0" smtClean="0">
                <a:solidFill>
                  <a:schemeClr val="bg1"/>
                </a:solidFill>
                <a:latin typeface="Adobe Arabic" panose="02040503050201020203" pitchFamily="18" charset="-78"/>
                <a:cs typeface="Adobe Arabic" panose="02040503050201020203" pitchFamily="18" charset="-78"/>
              </a:rPr>
              <a:t>REFERÊNCIAS</a:t>
            </a:r>
            <a:endParaRPr lang="pt-BR" sz="3000" b="1" dirty="0">
              <a:solidFill>
                <a:schemeClr val="bg1"/>
              </a:solidFill>
              <a:latin typeface="Adobe Arabic" panose="02040503050201020203" pitchFamily="18" charset="-78"/>
              <a:cs typeface="Adobe Arabic" panose="02040503050201020203" pitchFamily="18" charset="-78"/>
            </a:endParaRPr>
          </a:p>
        </p:txBody>
      </p:sp>
      <p:grpSp>
        <p:nvGrpSpPr>
          <p:cNvPr id="11" name="Grupo 10"/>
          <p:cNvGrpSpPr/>
          <p:nvPr/>
        </p:nvGrpSpPr>
        <p:grpSpPr>
          <a:xfrm>
            <a:off x="5176157" y="-3"/>
            <a:ext cx="4727121" cy="4653643"/>
            <a:chOff x="5216979" y="-1"/>
            <a:chExt cx="4727121" cy="4653643"/>
          </a:xfrm>
        </p:grpSpPr>
        <p:sp>
          <p:nvSpPr>
            <p:cNvPr id="15" name="Elipse 14"/>
            <p:cNvSpPr/>
            <p:nvPr/>
          </p:nvSpPr>
          <p:spPr>
            <a:xfrm>
              <a:off x="5216979" y="0"/>
              <a:ext cx="3282042" cy="3282042"/>
            </a:xfrm>
            <a:prstGeom prst="ellipse">
              <a:avLst/>
            </a:prstGeom>
            <a:solidFill>
              <a:srgbClr val="2144C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 name="Retângulo 15"/>
            <p:cNvSpPr/>
            <p:nvPr/>
          </p:nvSpPr>
          <p:spPr>
            <a:xfrm>
              <a:off x="6858000" y="-1"/>
              <a:ext cx="3086100" cy="4653643"/>
            </a:xfrm>
            <a:prstGeom prst="rect">
              <a:avLst/>
            </a:prstGeom>
            <a:solidFill>
              <a:srgbClr val="FAFA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12" name="CaixaDeTexto 11"/>
          <p:cNvSpPr txBox="1"/>
          <p:nvPr/>
        </p:nvSpPr>
        <p:spPr>
          <a:xfrm>
            <a:off x="2611042" y="1248604"/>
            <a:ext cx="5902264" cy="784830"/>
          </a:xfrm>
          <a:prstGeom prst="rect">
            <a:avLst/>
          </a:prstGeom>
          <a:noFill/>
        </p:spPr>
        <p:txBody>
          <a:bodyPr wrap="square" rtlCol="0">
            <a:spAutoFit/>
          </a:bodyPr>
          <a:lstStyle/>
          <a:p>
            <a:r>
              <a:rPr lang="pt-BR" sz="4500" dirty="0" smtClean="0">
                <a:solidFill>
                  <a:srgbClr val="2144C3"/>
                </a:solidFill>
                <a:latin typeface="Adobe Arabic" panose="02040503050201020203" pitchFamily="18" charset="-78"/>
                <a:cs typeface="Adobe Arabic" panose="02040503050201020203" pitchFamily="18" charset="-78"/>
              </a:rPr>
              <a:t>EXAMES NO </a:t>
            </a:r>
            <a:r>
              <a:rPr lang="pt-BR" sz="3000" b="1" dirty="0" smtClean="0">
                <a:solidFill>
                  <a:schemeClr val="bg1"/>
                </a:solidFill>
                <a:latin typeface="Adobe Arabic" panose="02040503050201020203" pitchFamily="18" charset="-78"/>
                <a:cs typeface="Adobe Arabic" panose="02040503050201020203" pitchFamily="18" charset="-78"/>
              </a:rPr>
              <a:t>PRÉ-NATAL</a:t>
            </a:r>
            <a:endParaRPr lang="pt-BR" sz="3000" b="1" dirty="0">
              <a:solidFill>
                <a:schemeClr val="bg1"/>
              </a:solidFill>
              <a:latin typeface="Adobe Arabic" panose="02040503050201020203" pitchFamily="18" charset="-78"/>
              <a:cs typeface="Adobe Arabic" panose="02040503050201020203" pitchFamily="18" charset="-78"/>
            </a:endParaRPr>
          </a:p>
        </p:txBody>
      </p:sp>
      <p:sp>
        <p:nvSpPr>
          <p:cNvPr id="20" name="CaixaDeTexto 19"/>
          <p:cNvSpPr txBox="1"/>
          <p:nvPr/>
        </p:nvSpPr>
        <p:spPr>
          <a:xfrm>
            <a:off x="488329" y="2033434"/>
            <a:ext cx="5813309" cy="8710077"/>
          </a:xfrm>
          <a:prstGeom prst="rect">
            <a:avLst/>
          </a:prstGeom>
          <a:noFill/>
        </p:spPr>
        <p:txBody>
          <a:bodyPr wrap="square" rtlCol="0">
            <a:spAutoFit/>
          </a:bodyPr>
          <a:lstStyle/>
          <a:p>
            <a:pPr algn="just"/>
            <a:endParaRPr lang="pt-BR" sz="2800" dirty="0">
              <a:latin typeface="Adobe Arabic" panose="02040503050201020203" pitchFamily="18" charset="-78"/>
              <a:cs typeface="Adobe Arabic" panose="02040503050201020203" pitchFamily="18" charset="-78"/>
            </a:endParaRPr>
          </a:p>
          <a:p>
            <a:pPr algn="just"/>
            <a:r>
              <a:rPr lang="pt-BR" sz="2800" dirty="0">
                <a:latin typeface="Adobe Arabic" panose="02040503050201020203" pitchFamily="18" charset="-78"/>
                <a:cs typeface="Adobe Arabic" panose="02040503050201020203" pitchFamily="18" charset="-78"/>
              </a:rPr>
              <a:t> </a:t>
            </a:r>
          </a:p>
          <a:p>
            <a:pPr algn="just"/>
            <a:endParaRPr lang="pt-BR" sz="2800" dirty="0">
              <a:latin typeface="Adobe Arabic" panose="02040503050201020203" pitchFamily="18" charset="-78"/>
              <a:cs typeface="Adobe Arabic" panose="02040503050201020203" pitchFamily="18" charset="-78"/>
            </a:endParaRPr>
          </a:p>
          <a:p>
            <a:pPr algn="just"/>
            <a:r>
              <a:rPr lang="pt-BR" sz="2800" dirty="0">
                <a:latin typeface="Adobe Arabic" panose="02040503050201020203" pitchFamily="18" charset="-78"/>
                <a:cs typeface="Adobe Arabic" panose="02040503050201020203" pitchFamily="18" charset="-78"/>
              </a:rPr>
              <a:t>1. Tipagem sanguínea e Fator RH (no caso da mulher ter RH negativo);</a:t>
            </a:r>
          </a:p>
          <a:p>
            <a:pPr algn="just"/>
            <a:endParaRPr lang="pt-BR" sz="2800" dirty="0">
              <a:latin typeface="Adobe Arabic" panose="02040503050201020203" pitchFamily="18" charset="-78"/>
              <a:cs typeface="Adobe Arabic" panose="02040503050201020203" pitchFamily="18" charset="-78"/>
            </a:endParaRPr>
          </a:p>
          <a:p>
            <a:pPr algn="just"/>
            <a:r>
              <a:rPr lang="pt-BR" sz="2800" dirty="0">
                <a:latin typeface="Adobe Arabic" panose="02040503050201020203" pitchFamily="18" charset="-78"/>
                <a:cs typeface="Adobe Arabic" panose="02040503050201020203" pitchFamily="18" charset="-78"/>
              </a:rPr>
              <a:t>2. Pesquisa de antígeno de superfície do vírus da Hepatite B (</a:t>
            </a:r>
            <a:r>
              <a:rPr lang="pt-BR" sz="2800" dirty="0" err="1">
                <a:latin typeface="Adobe Arabic" panose="02040503050201020203" pitchFamily="18" charset="-78"/>
                <a:cs typeface="Adobe Arabic" panose="02040503050201020203" pitchFamily="18" charset="-78"/>
              </a:rPr>
              <a:t>HBsAg</a:t>
            </a:r>
            <a:r>
              <a:rPr lang="pt-BR" sz="2800" dirty="0">
                <a:latin typeface="Adobe Arabic" panose="02040503050201020203" pitchFamily="18" charset="-78"/>
                <a:cs typeface="Adobe Arabic" panose="02040503050201020203" pitchFamily="18" charset="-78"/>
              </a:rPr>
              <a:t>);</a:t>
            </a:r>
          </a:p>
          <a:p>
            <a:pPr algn="just"/>
            <a:endParaRPr lang="pt-BR" sz="2800" dirty="0">
              <a:latin typeface="Adobe Arabic" panose="02040503050201020203" pitchFamily="18" charset="-78"/>
              <a:cs typeface="Adobe Arabic" panose="02040503050201020203" pitchFamily="18" charset="-78"/>
            </a:endParaRPr>
          </a:p>
          <a:p>
            <a:pPr algn="just"/>
            <a:r>
              <a:rPr lang="pt-BR" sz="2800" dirty="0">
                <a:latin typeface="Adobe Arabic" panose="02040503050201020203" pitchFamily="18" charset="-78"/>
                <a:cs typeface="Adobe Arabic" panose="02040503050201020203" pitchFamily="18" charset="-78"/>
              </a:rPr>
              <a:t>3. Teste treponêmico e/ou não treponêmico para detecção de Sífilis por meio de tecnologia convencional ou rápida;</a:t>
            </a:r>
          </a:p>
          <a:p>
            <a:pPr algn="just"/>
            <a:endParaRPr lang="pt-BR" sz="2800" dirty="0">
              <a:latin typeface="Adobe Arabic" panose="02040503050201020203" pitchFamily="18" charset="-78"/>
              <a:cs typeface="Adobe Arabic" panose="02040503050201020203" pitchFamily="18" charset="-78"/>
            </a:endParaRPr>
          </a:p>
          <a:p>
            <a:pPr algn="just"/>
            <a:r>
              <a:rPr lang="pt-BR" sz="2800" dirty="0">
                <a:latin typeface="Adobe Arabic" panose="02040503050201020203" pitchFamily="18" charset="-78"/>
                <a:cs typeface="Adobe Arabic" panose="02040503050201020203" pitchFamily="18" charset="-78"/>
              </a:rPr>
              <a:t>4. Pesquisa de Anticorpos </a:t>
            </a:r>
            <a:r>
              <a:rPr lang="pt-BR" sz="2800" dirty="0" err="1">
                <a:latin typeface="Adobe Arabic" panose="02040503050201020203" pitchFamily="18" charset="-78"/>
                <a:cs typeface="Adobe Arabic" panose="02040503050201020203" pitchFamily="18" charset="-78"/>
              </a:rPr>
              <a:t>anti-HIV</a:t>
            </a:r>
            <a:r>
              <a:rPr lang="pt-BR" sz="2800" dirty="0">
                <a:latin typeface="Adobe Arabic" panose="02040503050201020203" pitchFamily="18" charset="-78"/>
                <a:cs typeface="Adobe Arabic" panose="02040503050201020203" pitchFamily="18" charset="-78"/>
              </a:rPr>
              <a:t>;</a:t>
            </a:r>
          </a:p>
          <a:p>
            <a:pPr algn="just"/>
            <a:endParaRPr lang="pt-BR" sz="2800" dirty="0">
              <a:latin typeface="Adobe Arabic" panose="02040503050201020203" pitchFamily="18" charset="-78"/>
              <a:cs typeface="Adobe Arabic" panose="02040503050201020203" pitchFamily="18" charset="-78"/>
            </a:endParaRPr>
          </a:p>
          <a:p>
            <a:pPr algn="just"/>
            <a:r>
              <a:rPr lang="pt-BR" sz="2800" dirty="0">
                <a:latin typeface="Adobe Arabic" panose="02040503050201020203" pitchFamily="18" charset="-78"/>
                <a:cs typeface="Adobe Arabic" panose="02040503050201020203" pitchFamily="18" charset="-78"/>
              </a:rPr>
              <a:t>5. Pesquisa de anticorpos do vírus da Hepatite C (</a:t>
            </a:r>
            <a:r>
              <a:rPr lang="pt-BR" sz="2800" dirty="0" err="1">
                <a:latin typeface="Adobe Arabic" panose="02040503050201020203" pitchFamily="18" charset="-78"/>
                <a:cs typeface="Adobe Arabic" panose="02040503050201020203" pitchFamily="18" charset="-78"/>
              </a:rPr>
              <a:t>anti-HCV</a:t>
            </a:r>
            <a:r>
              <a:rPr lang="pt-BR" sz="2800" dirty="0">
                <a:latin typeface="Adobe Arabic" panose="02040503050201020203" pitchFamily="18" charset="-78"/>
                <a:cs typeface="Adobe Arabic" panose="02040503050201020203" pitchFamily="18" charset="-78"/>
              </a:rPr>
              <a:t>);</a:t>
            </a:r>
          </a:p>
          <a:p>
            <a:pPr algn="just"/>
            <a:endParaRPr lang="pt-BR" sz="2800" dirty="0">
              <a:latin typeface="Adobe Arabic" panose="02040503050201020203" pitchFamily="18" charset="-78"/>
              <a:cs typeface="Adobe Arabic" panose="02040503050201020203" pitchFamily="18" charset="-78"/>
            </a:endParaRPr>
          </a:p>
          <a:p>
            <a:pPr algn="just"/>
            <a:r>
              <a:rPr lang="pt-BR" sz="2800" dirty="0">
                <a:latin typeface="Adobe Arabic" panose="02040503050201020203" pitchFamily="18" charset="-78"/>
                <a:cs typeface="Adobe Arabic" panose="02040503050201020203" pitchFamily="18" charset="-78"/>
              </a:rPr>
              <a:t>6. Hemograma;</a:t>
            </a:r>
          </a:p>
          <a:p>
            <a:pPr algn="just"/>
            <a:endParaRPr lang="pt-BR" sz="2800" dirty="0">
              <a:latin typeface="Adobe Arabic" panose="02040503050201020203" pitchFamily="18" charset="-78"/>
              <a:cs typeface="Adobe Arabic" panose="02040503050201020203" pitchFamily="18" charset="-78"/>
            </a:endParaRPr>
          </a:p>
        </p:txBody>
      </p:sp>
    </p:spTree>
    <p:extLst>
      <p:ext uri="{BB962C8B-B14F-4D97-AF65-F5344CB8AC3E}">
        <p14:creationId xmlns:p14="http://schemas.microsoft.com/office/powerpoint/2010/main" val="106043533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tângulo 7"/>
          <p:cNvSpPr/>
          <p:nvPr/>
        </p:nvSpPr>
        <p:spPr>
          <a:xfrm>
            <a:off x="6858000" y="-1"/>
            <a:ext cx="3086100" cy="4653643"/>
          </a:xfrm>
          <a:prstGeom prst="rect">
            <a:avLst/>
          </a:prstGeom>
          <a:solidFill>
            <a:srgbClr val="FAFA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CaixaDeTexto 13"/>
          <p:cNvSpPr txBox="1"/>
          <p:nvPr/>
        </p:nvSpPr>
        <p:spPr>
          <a:xfrm>
            <a:off x="146959" y="10891586"/>
            <a:ext cx="3694340" cy="553998"/>
          </a:xfrm>
          <a:prstGeom prst="rect">
            <a:avLst/>
          </a:prstGeom>
          <a:noFill/>
        </p:spPr>
        <p:txBody>
          <a:bodyPr wrap="square" rtlCol="0">
            <a:spAutoFit/>
          </a:bodyPr>
          <a:lstStyle/>
          <a:p>
            <a:r>
              <a:rPr lang="pt-BR" sz="3000" b="1" dirty="0" smtClean="0">
                <a:solidFill>
                  <a:schemeClr val="bg1"/>
                </a:solidFill>
                <a:latin typeface="Adobe Arabic" panose="02040503050201020203" pitchFamily="18" charset="-78"/>
                <a:cs typeface="Adobe Arabic" panose="02040503050201020203" pitchFamily="18" charset="-78"/>
              </a:rPr>
              <a:t>REFERÊNCIAS</a:t>
            </a:r>
            <a:endParaRPr lang="pt-BR" sz="3000" b="1" dirty="0">
              <a:solidFill>
                <a:schemeClr val="bg1"/>
              </a:solidFill>
              <a:latin typeface="Adobe Arabic" panose="02040503050201020203" pitchFamily="18" charset="-78"/>
              <a:cs typeface="Adobe Arabic" panose="02040503050201020203" pitchFamily="18" charset="-78"/>
            </a:endParaRPr>
          </a:p>
        </p:txBody>
      </p:sp>
      <p:sp>
        <p:nvSpPr>
          <p:cNvPr id="13" name="Fluxograma: Terminação 12"/>
          <p:cNvSpPr/>
          <p:nvPr/>
        </p:nvSpPr>
        <p:spPr>
          <a:xfrm>
            <a:off x="5176157" y="11445584"/>
            <a:ext cx="1110345" cy="490602"/>
          </a:xfrm>
          <a:prstGeom prst="flowChartTerminator">
            <a:avLst/>
          </a:prstGeom>
          <a:solidFill>
            <a:srgbClr val="2144C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 name="CaixaDeTexto 16"/>
          <p:cNvSpPr txBox="1"/>
          <p:nvPr/>
        </p:nvSpPr>
        <p:spPr>
          <a:xfrm>
            <a:off x="5324131" y="11490830"/>
            <a:ext cx="1479779" cy="400110"/>
          </a:xfrm>
          <a:prstGeom prst="rect">
            <a:avLst/>
          </a:prstGeom>
          <a:noFill/>
        </p:spPr>
        <p:txBody>
          <a:bodyPr wrap="square" rtlCol="0">
            <a:spAutoFit/>
          </a:bodyPr>
          <a:lstStyle/>
          <a:p>
            <a:r>
              <a:rPr lang="pt-BR" sz="2000" b="1" dirty="0" smtClean="0">
                <a:solidFill>
                  <a:schemeClr val="bg1"/>
                </a:solidFill>
                <a:latin typeface="Adobe Arabic" panose="02040503050201020203" pitchFamily="18" charset="-78"/>
                <a:cs typeface="Adobe Arabic" panose="02040503050201020203" pitchFamily="18" charset="-78"/>
              </a:rPr>
              <a:t>INÍCIO</a:t>
            </a:r>
            <a:endParaRPr lang="pt-BR" sz="2000" b="1" dirty="0">
              <a:solidFill>
                <a:schemeClr val="bg1"/>
              </a:solidFill>
              <a:latin typeface="Adobe Arabic" panose="02040503050201020203" pitchFamily="18" charset="-78"/>
              <a:cs typeface="Adobe Arabic" panose="02040503050201020203" pitchFamily="18" charset="-78"/>
            </a:endParaRPr>
          </a:p>
        </p:txBody>
      </p:sp>
      <p:sp>
        <p:nvSpPr>
          <p:cNvPr id="18" name="Fluxograma: Terminação 17"/>
          <p:cNvSpPr/>
          <p:nvPr/>
        </p:nvSpPr>
        <p:spPr>
          <a:xfrm>
            <a:off x="642257" y="11445584"/>
            <a:ext cx="1110345" cy="490602"/>
          </a:xfrm>
          <a:prstGeom prst="flowChartTerminator">
            <a:avLst/>
          </a:prstGeom>
          <a:solidFill>
            <a:srgbClr val="2144C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 name="CaixaDeTexto 18"/>
          <p:cNvSpPr txBox="1"/>
          <p:nvPr/>
        </p:nvSpPr>
        <p:spPr>
          <a:xfrm>
            <a:off x="724915" y="11490830"/>
            <a:ext cx="1479779" cy="400110"/>
          </a:xfrm>
          <a:prstGeom prst="rect">
            <a:avLst/>
          </a:prstGeom>
          <a:noFill/>
        </p:spPr>
        <p:txBody>
          <a:bodyPr wrap="square" rtlCol="0">
            <a:spAutoFit/>
          </a:bodyPr>
          <a:lstStyle/>
          <a:p>
            <a:r>
              <a:rPr lang="pt-BR" sz="2000" b="1" dirty="0" smtClean="0">
                <a:solidFill>
                  <a:schemeClr val="bg1"/>
                </a:solidFill>
                <a:latin typeface="Adobe Arabic" panose="02040503050201020203" pitchFamily="18" charset="-78"/>
                <a:cs typeface="Adobe Arabic" panose="02040503050201020203" pitchFamily="18" charset="-78"/>
              </a:rPr>
              <a:t>VOLTAR</a:t>
            </a:r>
            <a:endParaRPr lang="pt-BR" sz="2000" b="1" dirty="0">
              <a:solidFill>
                <a:schemeClr val="bg1"/>
              </a:solidFill>
              <a:latin typeface="Adobe Arabic" panose="02040503050201020203" pitchFamily="18" charset="-78"/>
              <a:cs typeface="Adobe Arabic" panose="02040503050201020203" pitchFamily="18" charset="-78"/>
            </a:endParaRPr>
          </a:p>
        </p:txBody>
      </p:sp>
      <p:grpSp>
        <p:nvGrpSpPr>
          <p:cNvPr id="11" name="Grupo 10"/>
          <p:cNvGrpSpPr/>
          <p:nvPr/>
        </p:nvGrpSpPr>
        <p:grpSpPr>
          <a:xfrm>
            <a:off x="5176157" y="-3"/>
            <a:ext cx="4727121" cy="4653643"/>
            <a:chOff x="5216979" y="-1"/>
            <a:chExt cx="4727121" cy="4653643"/>
          </a:xfrm>
        </p:grpSpPr>
        <p:sp>
          <p:nvSpPr>
            <p:cNvPr id="15" name="Elipse 14"/>
            <p:cNvSpPr/>
            <p:nvPr/>
          </p:nvSpPr>
          <p:spPr>
            <a:xfrm>
              <a:off x="5216979" y="0"/>
              <a:ext cx="3282042" cy="3282042"/>
            </a:xfrm>
            <a:prstGeom prst="ellipse">
              <a:avLst/>
            </a:prstGeom>
            <a:solidFill>
              <a:srgbClr val="2144C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 name="Retângulo 15"/>
            <p:cNvSpPr/>
            <p:nvPr/>
          </p:nvSpPr>
          <p:spPr>
            <a:xfrm>
              <a:off x="6858000" y="-1"/>
              <a:ext cx="3086100" cy="4653643"/>
            </a:xfrm>
            <a:prstGeom prst="rect">
              <a:avLst/>
            </a:prstGeom>
            <a:solidFill>
              <a:srgbClr val="FAFA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12" name="CaixaDeTexto 11"/>
          <p:cNvSpPr txBox="1"/>
          <p:nvPr/>
        </p:nvSpPr>
        <p:spPr>
          <a:xfrm>
            <a:off x="2611042" y="1248604"/>
            <a:ext cx="5902264" cy="784830"/>
          </a:xfrm>
          <a:prstGeom prst="rect">
            <a:avLst/>
          </a:prstGeom>
          <a:noFill/>
        </p:spPr>
        <p:txBody>
          <a:bodyPr wrap="square" rtlCol="0">
            <a:spAutoFit/>
          </a:bodyPr>
          <a:lstStyle/>
          <a:p>
            <a:r>
              <a:rPr lang="pt-BR" sz="4500" dirty="0" smtClean="0">
                <a:solidFill>
                  <a:srgbClr val="2144C3"/>
                </a:solidFill>
                <a:latin typeface="Adobe Arabic" panose="02040503050201020203" pitchFamily="18" charset="-78"/>
                <a:cs typeface="Adobe Arabic" panose="02040503050201020203" pitchFamily="18" charset="-78"/>
              </a:rPr>
              <a:t>EXAMES NO </a:t>
            </a:r>
            <a:r>
              <a:rPr lang="pt-BR" sz="3000" b="1" dirty="0" smtClean="0">
                <a:solidFill>
                  <a:schemeClr val="bg1"/>
                </a:solidFill>
                <a:latin typeface="Adobe Arabic" panose="02040503050201020203" pitchFamily="18" charset="-78"/>
                <a:cs typeface="Adobe Arabic" panose="02040503050201020203" pitchFamily="18" charset="-78"/>
              </a:rPr>
              <a:t>PRÉ-NATAL</a:t>
            </a:r>
            <a:endParaRPr lang="pt-BR" sz="3000" b="1" dirty="0">
              <a:solidFill>
                <a:schemeClr val="bg1"/>
              </a:solidFill>
              <a:latin typeface="Adobe Arabic" panose="02040503050201020203" pitchFamily="18" charset="-78"/>
              <a:cs typeface="Adobe Arabic" panose="02040503050201020203" pitchFamily="18" charset="-78"/>
            </a:endParaRPr>
          </a:p>
        </p:txBody>
      </p:sp>
      <p:sp>
        <p:nvSpPr>
          <p:cNvPr id="20" name="CaixaDeTexto 19"/>
          <p:cNvSpPr txBox="1"/>
          <p:nvPr/>
        </p:nvSpPr>
        <p:spPr>
          <a:xfrm>
            <a:off x="488329" y="2033434"/>
            <a:ext cx="5813309" cy="8279190"/>
          </a:xfrm>
          <a:prstGeom prst="rect">
            <a:avLst/>
          </a:prstGeom>
          <a:noFill/>
        </p:spPr>
        <p:txBody>
          <a:bodyPr wrap="square" rtlCol="0">
            <a:spAutoFit/>
          </a:bodyPr>
          <a:lstStyle/>
          <a:p>
            <a:pPr algn="just"/>
            <a:endParaRPr lang="pt-BR" sz="2800" dirty="0">
              <a:latin typeface="Adobe Arabic" panose="02040503050201020203" pitchFamily="18" charset="-78"/>
              <a:cs typeface="Adobe Arabic" panose="02040503050201020203" pitchFamily="18" charset="-78"/>
            </a:endParaRPr>
          </a:p>
          <a:p>
            <a:pPr algn="just"/>
            <a:r>
              <a:rPr lang="pt-BR" sz="2800" dirty="0">
                <a:latin typeface="Adobe Arabic" panose="02040503050201020203" pitchFamily="18" charset="-78"/>
                <a:cs typeface="Adobe Arabic" panose="02040503050201020203" pitchFamily="18" charset="-78"/>
              </a:rPr>
              <a:t> </a:t>
            </a:r>
          </a:p>
          <a:p>
            <a:pPr algn="just"/>
            <a:endParaRPr lang="pt-BR" sz="2800" dirty="0">
              <a:latin typeface="Adobe Arabic" panose="02040503050201020203" pitchFamily="18" charset="-78"/>
              <a:cs typeface="Adobe Arabic" panose="02040503050201020203" pitchFamily="18" charset="-78"/>
            </a:endParaRPr>
          </a:p>
          <a:p>
            <a:pPr algn="just"/>
            <a:endParaRPr lang="pt-BR" sz="2800" dirty="0">
              <a:latin typeface="Adobe Arabic" panose="02040503050201020203" pitchFamily="18" charset="-78"/>
              <a:cs typeface="Adobe Arabic" panose="02040503050201020203" pitchFamily="18" charset="-78"/>
            </a:endParaRPr>
          </a:p>
          <a:p>
            <a:pPr algn="just"/>
            <a:r>
              <a:rPr lang="pt-BR" sz="2800" dirty="0">
                <a:latin typeface="Adobe Arabic" panose="02040503050201020203" pitchFamily="18" charset="-78"/>
                <a:cs typeface="Adobe Arabic" panose="02040503050201020203" pitchFamily="18" charset="-78"/>
              </a:rPr>
              <a:t>7. Lipidograma: dosagem de colesterol HDL, dosagem de colesterol LDL, dosagem de colesterol total, dosagem de triglicerídeos;</a:t>
            </a:r>
          </a:p>
          <a:p>
            <a:pPr algn="just"/>
            <a:endParaRPr lang="pt-BR" sz="2800" dirty="0">
              <a:latin typeface="Adobe Arabic" panose="02040503050201020203" pitchFamily="18" charset="-78"/>
              <a:cs typeface="Adobe Arabic" panose="02040503050201020203" pitchFamily="18" charset="-78"/>
            </a:endParaRPr>
          </a:p>
          <a:p>
            <a:pPr algn="just"/>
            <a:r>
              <a:rPr lang="pt-BR" sz="2800" dirty="0">
                <a:latin typeface="Adobe Arabic" panose="02040503050201020203" pitchFamily="18" charset="-78"/>
                <a:cs typeface="Adobe Arabic" panose="02040503050201020203" pitchFamily="18" charset="-78"/>
              </a:rPr>
              <a:t>8. Dosagem de Glicose;</a:t>
            </a:r>
          </a:p>
          <a:p>
            <a:pPr algn="just"/>
            <a:endParaRPr lang="pt-BR" sz="2800" dirty="0">
              <a:latin typeface="Adobe Arabic" panose="02040503050201020203" pitchFamily="18" charset="-78"/>
              <a:cs typeface="Adobe Arabic" panose="02040503050201020203" pitchFamily="18" charset="-78"/>
            </a:endParaRPr>
          </a:p>
          <a:p>
            <a:pPr algn="just"/>
            <a:r>
              <a:rPr lang="pt-BR" sz="2800" dirty="0">
                <a:latin typeface="Adobe Arabic" panose="02040503050201020203" pitchFamily="18" charset="-78"/>
                <a:cs typeface="Adobe Arabic" panose="02040503050201020203" pitchFamily="18" charset="-78"/>
              </a:rPr>
              <a:t>9. Eletroforese da hemoglobina (para detecção da doença falciforme);</a:t>
            </a:r>
          </a:p>
          <a:p>
            <a:pPr algn="just"/>
            <a:endParaRPr lang="pt-BR" sz="2800" dirty="0">
              <a:latin typeface="Adobe Arabic" panose="02040503050201020203" pitchFamily="18" charset="-78"/>
              <a:cs typeface="Adobe Arabic" panose="02040503050201020203" pitchFamily="18" charset="-78"/>
            </a:endParaRPr>
          </a:p>
          <a:p>
            <a:pPr algn="just"/>
            <a:r>
              <a:rPr lang="pt-BR" sz="2800" dirty="0">
                <a:latin typeface="Adobe Arabic" panose="02040503050201020203" pitchFamily="18" charset="-78"/>
                <a:cs typeface="Adobe Arabic" panose="02040503050201020203" pitchFamily="18" charset="-78"/>
              </a:rPr>
              <a:t>10. Aferição de Pressão Arterial;</a:t>
            </a:r>
          </a:p>
          <a:p>
            <a:pPr algn="just"/>
            <a:endParaRPr lang="pt-BR" sz="2800" dirty="0">
              <a:latin typeface="Adobe Arabic" panose="02040503050201020203" pitchFamily="18" charset="-78"/>
              <a:cs typeface="Adobe Arabic" panose="02040503050201020203" pitchFamily="18" charset="-78"/>
            </a:endParaRPr>
          </a:p>
          <a:p>
            <a:pPr algn="just"/>
            <a:r>
              <a:rPr lang="pt-BR" sz="2800" dirty="0">
                <a:latin typeface="Adobe Arabic" panose="02040503050201020203" pitchFamily="18" charset="-78"/>
                <a:cs typeface="Adobe Arabic" panose="02040503050201020203" pitchFamily="18" charset="-78"/>
              </a:rPr>
              <a:t>11. Verificação de Peso e cálculo de IMC (índice de Massa Corporal). </a:t>
            </a:r>
          </a:p>
          <a:p>
            <a:pPr algn="just"/>
            <a:endParaRPr lang="pt-BR" sz="2800" dirty="0">
              <a:latin typeface="Adobe Arabic" panose="02040503050201020203" pitchFamily="18" charset="-78"/>
              <a:cs typeface="Adobe Arabic" panose="02040503050201020203" pitchFamily="18" charset="-78"/>
            </a:endParaRPr>
          </a:p>
          <a:p>
            <a:pPr algn="just"/>
            <a:endParaRPr lang="pt-BR" sz="2800" dirty="0">
              <a:latin typeface="Adobe Arabic" panose="02040503050201020203" pitchFamily="18" charset="-78"/>
              <a:cs typeface="Adobe Arabic" panose="02040503050201020203" pitchFamily="18" charset="-78"/>
            </a:endParaRPr>
          </a:p>
        </p:txBody>
      </p:sp>
    </p:spTree>
    <p:extLst>
      <p:ext uri="{BB962C8B-B14F-4D97-AF65-F5344CB8AC3E}">
        <p14:creationId xmlns:p14="http://schemas.microsoft.com/office/powerpoint/2010/main" val="301375506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tângulo 7"/>
          <p:cNvSpPr/>
          <p:nvPr/>
        </p:nvSpPr>
        <p:spPr>
          <a:xfrm>
            <a:off x="6858000" y="-1"/>
            <a:ext cx="3086100" cy="4653643"/>
          </a:xfrm>
          <a:prstGeom prst="rect">
            <a:avLst/>
          </a:prstGeom>
          <a:solidFill>
            <a:srgbClr val="FAFA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CaixaDeTexto 13"/>
          <p:cNvSpPr txBox="1"/>
          <p:nvPr/>
        </p:nvSpPr>
        <p:spPr>
          <a:xfrm>
            <a:off x="146959" y="10891586"/>
            <a:ext cx="3694340" cy="553998"/>
          </a:xfrm>
          <a:prstGeom prst="rect">
            <a:avLst/>
          </a:prstGeom>
          <a:noFill/>
        </p:spPr>
        <p:txBody>
          <a:bodyPr wrap="square" rtlCol="0">
            <a:spAutoFit/>
          </a:bodyPr>
          <a:lstStyle/>
          <a:p>
            <a:r>
              <a:rPr lang="pt-BR" sz="3000" b="1" dirty="0" smtClean="0">
                <a:solidFill>
                  <a:schemeClr val="bg1"/>
                </a:solidFill>
                <a:latin typeface="Adobe Arabic" panose="02040503050201020203" pitchFamily="18" charset="-78"/>
                <a:cs typeface="Adobe Arabic" panose="02040503050201020203" pitchFamily="18" charset="-78"/>
              </a:rPr>
              <a:t>REFERÊNCIAS</a:t>
            </a:r>
            <a:endParaRPr lang="pt-BR" sz="3000" b="1" dirty="0">
              <a:solidFill>
                <a:schemeClr val="bg1"/>
              </a:solidFill>
              <a:latin typeface="Adobe Arabic" panose="02040503050201020203" pitchFamily="18" charset="-78"/>
              <a:cs typeface="Adobe Arabic" panose="02040503050201020203" pitchFamily="18" charset="-78"/>
            </a:endParaRPr>
          </a:p>
        </p:txBody>
      </p:sp>
      <p:sp>
        <p:nvSpPr>
          <p:cNvPr id="13" name="Fluxograma: Terminação 12"/>
          <p:cNvSpPr/>
          <p:nvPr/>
        </p:nvSpPr>
        <p:spPr>
          <a:xfrm>
            <a:off x="5176157" y="11445584"/>
            <a:ext cx="1110345" cy="490602"/>
          </a:xfrm>
          <a:prstGeom prst="flowChartTerminator">
            <a:avLst/>
          </a:prstGeom>
          <a:solidFill>
            <a:srgbClr val="2144C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 name="CaixaDeTexto 16"/>
          <p:cNvSpPr txBox="1"/>
          <p:nvPr/>
        </p:nvSpPr>
        <p:spPr>
          <a:xfrm>
            <a:off x="5324131" y="11490830"/>
            <a:ext cx="1479779" cy="400110"/>
          </a:xfrm>
          <a:prstGeom prst="rect">
            <a:avLst/>
          </a:prstGeom>
          <a:noFill/>
        </p:spPr>
        <p:txBody>
          <a:bodyPr wrap="square" rtlCol="0">
            <a:spAutoFit/>
          </a:bodyPr>
          <a:lstStyle/>
          <a:p>
            <a:r>
              <a:rPr lang="pt-BR" sz="2000" b="1" dirty="0" smtClean="0">
                <a:solidFill>
                  <a:schemeClr val="bg1"/>
                </a:solidFill>
                <a:latin typeface="Adobe Arabic" panose="02040503050201020203" pitchFamily="18" charset="-78"/>
                <a:cs typeface="Adobe Arabic" panose="02040503050201020203" pitchFamily="18" charset="-78"/>
              </a:rPr>
              <a:t>INÍCIO</a:t>
            </a:r>
            <a:endParaRPr lang="pt-BR" sz="2000" b="1" dirty="0">
              <a:solidFill>
                <a:schemeClr val="bg1"/>
              </a:solidFill>
              <a:latin typeface="Adobe Arabic" panose="02040503050201020203" pitchFamily="18" charset="-78"/>
              <a:cs typeface="Adobe Arabic" panose="02040503050201020203" pitchFamily="18" charset="-78"/>
            </a:endParaRPr>
          </a:p>
        </p:txBody>
      </p:sp>
      <p:sp>
        <p:nvSpPr>
          <p:cNvPr id="18" name="Fluxograma: Terminação 17"/>
          <p:cNvSpPr/>
          <p:nvPr/>
        </p:nvSpPr>
        <p:spPr>
          <a:xfrm>
            <a:off x="642257" y="11445584"/>
            <a:ext cx="1110345" cy="490602"/>
          </a:xfrm>
          <a:prstGeom prst="flowChartTerminator">
            <a:avLst/>
          </a:prstGeom>
          <a:solidFill>
            <a:srgbClr val="2144C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 name="CaixaDeTexto 18"/>
          <p:cNvSpPr txBox="1"/>
          <p:nvPr/>
        </p:nvSpPr>
        <p:spPr>
          <a:xfrm>
            <a:off x="724915" y="11490830"/>
            <a:ext cx="1479779" cy="400110"/>
          </a:xfrm>
          <a:prstGeom prst="rect">
            <a:avLst/>
          </a:prstGeom>
          <a:noFill/>
        </p:spPr>
        <p:txBody>
          <a:bodyPr wrap="square" rtlCol="0">
            <a:spAutoFit/>
          </a:bodyPr>
          <a:lstStyle/>
          <a:p>
            <a:r>
              <a:rPr lang="pt-BR" sz="2000" b="1" dirty="0" smtClean="0">
                <a:solidFill>
                  <a:schemeClr val="bg1"/>
                </a:solidFill>
                <a:latin typeface="Adobe Arabic" panose="02040503050201020203" pitchFamily="18" charset="-78"/>
                <a:cs typeface="Adobe Arabic" panose="02040503050201020203" pitchFamily="18" charset="-78"/>
              </a:rPr>
              <a:t>VOLTAR</a:t>
            </a:r>
            <a:endParaRPr lang="pt-BR" sz="2000" b="1" dirty="0">
              <a:solidFill>
                <a:schemeClr val="bg1"/>
              </a:solidFill>
              <a:latin typeface="Adobe Arabic" panose="02040503050201020203" pitchFamily="18" charset="-78"/>
              <a:cs typeface="Adobe Arabic" panose="02040503050201020203" pitchFamily="18" charset="-78"/>
            </a:endParaRPr>
          </a:p>
        </p:txBody>
      </p:sp>
      <p:pic>
        <p:nvPicPr>
          <p:cNvPr id="2" name="Imagem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0629" y="-179614"/>
            <a:ext cx="9046029" cy="11670443"/>
          </a:xfrm>
          <a:prstGeom prst="rect">
            <a:avLst/>
          </a:prstGeom>
        </p:spPr>
      </p:pic>
    </p:spTree>
    <p:extLst>
      <p:ext uri="{BB962C8B-B14F-4D97-AF65-F5344CB8AC3E}">
        <p14:creationId xmlns:p14="http://schemas.microsoft.com/office/powerpoint/2010/main" val="347855918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upo 18"/>
          <p:cNvGrpSpPr/>
          <p:nvPr/>
        </p:nvGrpSpPr>
        <p:grpSpPr>
          <a:xfrm>
            <a:off x="5216979" y="-1"/>
            <a:ext cx="4727121" cy="4653643"/>
            <a:chOff x="5216979" y="-1"/>
            <a:chExt cx="4727121" cy="4653643"/>
          </a:xfrm>
        </p:grpSpPr>
        <p:sp>
          <p:nvSpPr>
            <p:cNvPr id="7" name="Elipse 6"/>
            <p:cNvSpPr/>
            <p:nvPr/>
          </p:nvSpPr>
          <p:spPr>
            <a:xfrm>
              <a:off x="5216979" y="0"/>
              <a:ext cx="3282042" cy="3282042"/>
            </a:xfrm>
            <a:prstGeom prst="ellipse">
              <a:avLst/>
            </a:prstGeom>
            <a:solidFill>
              <a:srgbClr val="2144C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Retângulo 7"/>
            <p:cNvSpPr/>
            <p:nvPr/>
          </p:nvSpPr>
          <p:spPr>
            <a:xfrm>
              <a:off x="6858000" y="-1"/>
              <a:ext cx="3086100" cy="4653643"/>
            </a:xfrm>
            <a:prstGeom prst="rect">
              <a:avLst/>
            </a:prstGeom>
            <a:solidFill>
              <a:srgbClr val="FAFA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12" name="CaixaDeTexto 11"/>
          <p:cNvSpPr txBox="1"/>
          <p:nvPr/>
        </p:nvSpPr>
        <p:spPr>
          <a:xfrm>
            <a:off x="2567666" y="1209131"/>
            <a:ext cx="7160077" cy="861774"/>
          </a:xfrm>
          <a:prstGeom prst="rect">
            <a:avLst/>
          </a:prstGeom>
          <a:noFill/>
        </p:spPr>
        <p:txBody>
          <a:bodyPr wrap="square" rtlCol="0">
            <a:spAutoFit/>
          </a:bodyPr>
          <a:lstStyle/>
          <a:p>
            <a:r>
              <a:rPr lang="pt-BR" sz="5000" dirty="0" smtClean="0">
                <a:solidFill>
                  <a:srgbClr val="2144C3"/>
                </a:solidFill>
                <a:latin typeface="Adobe Arabic" panose="02040503050201020203" pitchFamily="18" charset="-78"/>
                <a:cs typeface="Adobe Arabic" panose="02040503050201020203" pitchFamily="18" charset="-78"/>
              </a:rPr>
              <a:t>INFECÇOES </a:t>
            </a:r>
            <a:r>
              <a:rPr lang="pt-BR" sz="4000" b="1" dirty="0" smtClean="0">
                <a:solidFill>
                  <a:schemeClr val="bg1"/>
                </a:solidFill>
                <a:latin typeface="Adobe Arabic" panose="02040503050201020203" pitchFamily="18" charset="-78"/>
                <a:cs typeface="Adobe Arabic" panose="02040503050201020203" pitchFamily="18" charset="-78"/>
              </a:rPr>
              <a:t>SEXUAIS</a:t>
            </a:r>
            <a:endParaRPr lang="pt-BR" sz="4000" b="1" dirty="0">
              <a:solidFill>
                <a:schemeClr val="bg1"/>
              </a:solidFill>
              <a:latin typeface="Adobe Arabic" panose="02040503050201020203" pitchFamily="18" charset="-78"/>
              <a:cs typeface="Adobe Arabic" panose="02040503050201020203" pitchFamily="18" charset="-78"/>
            </a:endParaRPr>
          </a:p>
        </p:txBody>
      </p:sp>
      <p:sp>
        <p:nvSpPr>
          <p:cNvPr id="21" name="Fluxograma: Terminação 20"/>
          <p:cNvSpPr/>
          <p:nvPr/>
        </p:nvSpPr>
        <p:spPr>
          <a:xfrm>
            <a:off x="-44907" y="7071614"/>
            <a:ext cx="3102429" cy="611111"/>
          </a:xfrm>
          <a:prstGeom prst="flowChartTerminator">
            <a:avLst/>
          </a:prstGeom>
          <a:solidFill>
            <a:srgbClr val="2144C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 name="Fluxograma: Terminação 22"/>
          <p:cNvSpPr/>
          <p:nvPr/>
        </p:nvSpPr>
        <p:spPr>
          <a:xfrm>
            <a:off x="0" y="7783066"/>
            <a:ext cx="3102429" cy="611111"/>
          </a:xfrm>
          <a:prstGeom prst="flowChartTerminator">
            <a:avLst/>
          </a:prstGeom>
          <a:solidFill>
            <a:srgbClr val="2144C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4" name="Fluxograma: Terminação 23"/>
          <p:cNvSpPr/>
          <p:nvPr/>
        </p:nvSpPr>
        <p:spPr>
          <a:xfrm>
            <a:off x="-14292" y="8479999"/>
            <a:ext cx="3102429" cy="582554"/>
          </a:xfrm>
          <a:prstGeom prst="flowChartTerminator">
            <a:avLst/>
          </a:prstGeom>
          <a:solidFill>
            <a:srgbClr val="2144C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5" name="Fluxograma: Terminação 24"/>
          <p:cNvSpPr/>
          <p:nvPr/>
        </p:nvSpPr>
        <p:spPr>
          <a:xfrm>
            <a:off x="-32659" y="6340265"/>
            <a:ext cx="3102429" cy="611111"/>
          </a:xfrm>
          <a:prstGeom prst="flowChartTerminator">
            <a:avLst/>
          </a:prstGeom>
          <a:solidFill>
            <a:srgbClr val="2144C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6" name="CaixaDeTexto 25"/>
          <p:cNvSpPr txBox="1"/>
          <p:nvPr/>
        </p:nvSpPr>
        <p:spPr>
          <a:xfrm>
            <a:off x="212271" y="6428565"/>
            <a:ext cx="3384096" cy="477054"/>
          </a:xfrm>
          <a:prstGeom prst="rect">
            <a:avLst/>
          </a:prstGeom>
          <a:noFill/>
        </p:spPr>
        <p:txBody>
          <a:bodyPr wrap="square" rtlCol="0">
            <a:spAutoFit/>
          </a:bodyPr>
          <a:lstStyle/>
          <a:p>
            <a:r>
              <a:rPr lang="pt-BR" sz="2500" b="1" dirty="0" smtClean="0">
                <a:solidFill>
                  <a:schemeClr val="bg1"/>
                </a:solidFill>
                <a:latin typeface="Adobe Arabic" panose="02040503050201020203" pitchFamily="18" charset="-78"/>
                <a:cs typeface="Adobe Arabic" panose="02040503050201020203" pitchFamily="18" charset="-78"/>
              </a:rPr>
              <a:t>HEPATITES</a:t>
            </a:r>
            <a:endParaRPr lang="pt-BR" sz="2500" b="1" dirty="0">
              <a:solidFill>
                <a:schemeClr val="bg1"/>
              </a:solidFill>
              <a:latin typeface="Adobe Arabic" panose="02040503050201020203" pitchFamily="18" charset="-78"/>
              <a:cs typeface="Adobe Arabic" panose="02040503050201020203" pitchFamily="18" charset="-78"/>
            </a:endParaRPr>
          </a:p>
        </p:txBody>
      </p:sp>
      <p:sp>
        <p:nvSpPr>
          <p:cNvPr id="27" name="CaixaDeTexto 26"/>
          <p:cNvSpPr txBox="1"/>
          <p:nvPr/>
        </p:nvSpPr>
        <p:spPr>
          <a:xfrm>
            <a:off x="212271" y="7157985"/>
            <a:ext cx="3384096" cy="477054"/>
          </a:xfrm>
          <a:prstGeom prst="rect">
            <a:avLst/>
          </a:prstGeom>
          <a:noFill/>
        </p:spPr>
        <p:txBody>
          <a:bodyPr wrap="square" rtlCol="0">
            <a:spAutoFit/>
          </a:bodyPr>
          <a:lstStyle/>
          <a:p>
            <a:r>
              <a:rPr lang="pt-BR" sz="2500" b="1" dirty="0" smtClean="0">
                <a:solidFill>
                  <a:schemeClr val="bg1"/>
                </a:solidFill>
                <a:latin typeface="Adobe Arabic" panose="02040503050201020203" pitchFamily="18" charset="-78"/>
                <a:cs typeface="Adobe Arabic" panose="02040503050201020203" pitchFamily="18" charset="-78"/>
              </a:rPr>
              <a:t>HIV</a:t>
            </a:r>
            <a:endParaRPr lang="pt-BR" sz="2500" b="1" dirty="0">
              <a:solidFill>
                <a:schemeClr val="bg1"/>
              </a:solidFill>
              <a:latin typeface="Adobe Arabic" panose="02040503050201020203" pitchFamily="18" charset="-78"/>
              <a:cs typeface="Adobe Arabic" panose="02040503050201020203" pitchFamily="18" charset="-78"/>
            </a:endParaRPr>
          </a:p>
        </p:txBody>
      </p:sp>
      <p:sp>
        <p:nvSpPr>
          <p:cNvPr id="28" name="CaixaDeTexto 27"/>
          <p:cNvSpPr txBox="1"/>
          <p:nvPr/>
        </p:nvSpPr>
        <p:spPr>
          <a:xfrm>
            <a:off x="212271" y="7875280"/>
            <a:ext cx="3384096" cy="477054"/>
          </a:xfrm>
          <a:prstGeom prst="rect">
            <a:avLst/>
          </a:prstGeom>
          <a:noFill/>
        </p:spPr>
        <p:txBody>
          <a:bodyPr wrap="square" rtlCol="0">
            <a:spAutoFit/>
          </a:bodyPr>
          <a:lstStyle/>
          <a:p>
            <a:r>
              <a:rPr lang="pt-BR" sz="2500" b="1" dirty="0" smtClean="0">
                <a:solidFill>
                  <a:schemeClr val="bg1"/>
                </a:solidFill>
                <a:latin typeface="Adobe Arabic" panose="02040503050201020203" pitchFamily="18" charset="-78"/>
                <a:cs typeface="Adobe Arabic" panose="02040503050201020203" pitchFamily="18" charset="-78"/>
              </a:rPr>
              <a:t>SÍFILIS</a:t>
            </a:r>
            <a:endParaRPr lang="pt-BR" sz="2500" b="1" dirty="0">
              <a:solidFill>
                <a:schemeClr val="bg1"/>
              </a:solidFill>
              <a:latin typeface="Adobe Arabic" panose="02040503050201020203" pitchFamily="18" charset="-78"/>
              <a:cs typeface="Adobe Arabic" panose="02040503050201020203" pitchFamily="18" charset="-78"/>
            </a:endParaRPr>
          </a:p>
        </p:txBody>
      </p:sp>
      <p:sp>
        <p:nvSpPr>
          <p:cNvPr id="29" name="CaixaDeTexto 28"/>
          <p:cNvSpPr txBox="1"/>
          <p:nvPr/>
        </p:nvSpPr>
        <p:spPr>
          <a:xfrm>
            <a:off x="212271" y="8532749"/>
            <a:ext cx="3384096" cy="477054"/>
          </a:xfrm>
          <a:prstGeom prst="rect">
            <a:avLst/>
          </a:prstGeom>
          <a:noFill/>
        </p:spPr>
        <p:txBody>
          <a:bodyPr wrap="square" rtlCol="0">
            <a:spAutoFit/>
          </a:bodyPr>
          <a:lstStyle/>
          <a:p>
            <a:r>
              <a:rPr lang="pt-BR" sz="2500" b="1" dirty="0" smtClean="0">
                <a:solidFill>
                  <a:schemeClr val="bg1"/>
                </a:solidFill>
                <a:latin typeface="Adobe Arabic" panose="02040503050201020203" pitchFamily="18" charset="-78"/>
                <a:cs typeface="Adobe Arabic" panose="02040503050201020203" pitchFamily="18" charset="-78"/>
              </a:rPr>
              <a:t>HPV</a:t>
            </a:r>
            <a:endParaRPr lang="pt-BR" sz="2500" b="1" dirty="0">
              <a:solidFill>
                <a:schemeClr val="bg1"/>
              </a:solidFill>
              <a:latin typeface="Adobe Arabic" panose="02040503050201020203" pitchFamily="18" charset="-78"/>
              <a:cs typeface="Adobe Arabic" panose="02040503050201020203" pitchFamily="18" charset="-78"/>
            </a:endParaRPr>
          </a:p>
        </p:txBody>
      </p:sp>
      <p:sp>
        <p:nvSpPr>
          <p:cNvPr id="36" name="Fluxograma: Terminação 35"/>
          <p:cNvSpPr/>
          <p:nvPr/>
        </p:nvSpPr>
        <p:spPr>
          <a:xfrm>
            <a:off x="5210852" y="11502042"/>
            <a:ext cx="1110345" cy="490602"/>
          </a:xfrm>
          <a:prstGeom prst="flowChartTerminator">
            <a:avLst/>
          </a:prstGeom>
          <a:solidFill>
            <a:srgbClr val="2144C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7" name="CaixaDeTexto 36"/>
          <p:cNvSpPr txBox="1"/>
          <p:nvPr/>
        </p:nvSpPr>
        <p:spPr>
          <a:xfrm>
            <a:off x="5261885" y="11522211"/>
            <a:ext cx="3384096" cy="477054"/>
          </a:xfrm>
          <a:prstGeom prst="rect">
            <a:avLst/>
          </a:prstGeom>
          <a:noFill/>
        </p:spPr>
        <p:txBody>
          <a:bodyPr wrap="square" rtlCol="0">
            <a:spAutoFit/>
          </a:bodyPr>
          <a:lstStyle/>
          <a:p>
            <a:r>
              <a:rPr lang="pt-BR" sz="2500" b="1" dirty="0" smtClean="0">
                <a:solidFill>
                  <a:schemeClr val="bg1"/>
                </a:solidFill>
                <a:latin typeface="Adobe Arabic" panose="02040503050201020203" pitchFamily="18" charset="-78"/>
                <a:cs typeface="Adobe Arabic" panose="02040503050201020203" pitchFamily="18" charset="-78"/>
              </a:rPr>
              <a:t>INÍCIO</a:t>
            </a:r>
            <a:endParaRPr lang="pt-BR" sz="2500" b="1" dirty="0">
              <a:solidFill>
                <a:schemeClr val="bg1"/>
              </a:solidFill>
              <a:latin typeface="Adobe Arabic" panose="02040503050201020203" pitchFamily="18" charset="-78"/>
              <a:cs typeface="Adobe Arabic" panose="02040503050201020203" pitchFamily="18" charset="-78"/>
            </a:endParaRPr>
          </a:p>
        </p:txBody>
      </p:sp>
      <p:sp>
        <p:nvSpPr>
          <p:cNvPr id="38" name="Fluxograma: Terminação 37"/>
          <p:cNvSpPr/>
          <p:nvPr/>
        </p:nvSpPr>
        <p:spPr>
          <a:xfrm>
            <a:off x="595988" y="11506847"/>
            <a:ext cx="1110345" cy="490602"/>
          </a:xfrm>
          <a:prstGeom prst="flowChartTerminator">
            <a:avLst/>
          </a:prstGeom>
          <a:solidFill>
            <a:srgbClr val="2144C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CaixaDeTexto 38"/>
          <p:cNvSpPr txBox="1"/>
          <p:nvPr/>
        </p:nvSpPr>
        <p:spPr>
          <a:xfrm>
            <a:off x="595988" y="11525471"/>
            <a:ext cx="3384096" cy="477054"/>
          </a:xfrm>
          <a:prstGeom prst="rect">
            <a:avLst/>
          </a:prstGeom>
          <a:noFill/>
        </p:spPr>
        <p:txBody>
          <a:bodyPr wrap="square" rtlCol="0">
            <a:spAutoFit/>
          </a:bodyPr>
          <a:lstStyle/>
          <a:p>
            <a:r>
              <a:rPr lang="pt-BR" sz="2500" b="1" dirty="0" smtClean="0">
                <a:solidFill>
                  <a:schemeClr val="bg1"/>
                </a:solidFill>
                <a:latin typeface="Adobe Arabic" panose="02040503050201020203" pitchFamily="18" charset="-78"/>
                <a:cs typeface="Adobe Arabic" panose="02040503050201020203" pitchFamily="18" charset="-78"/>
              </a:rPr>
              <a:t>VOLTAR</a:t>
            </a:r>
            <a:endParaRPr lang="pt-BR" sz="2500" b="1" dirty="0">
              <a:solidFill>
                <a:schemeClr val="bg1"/>
              </a:solidFill>
              <a:latin typeface="Adobe Arabic" panose="02040503050201020203" pitchFamily="18" charset="-78"/>
              <a:cs typeface="Adobe Arabic" panose="02040503050201020203" pitchFamily="18" charset="-78"/>
            </a:endParaRPr>
          </a:p>
        </p:txBody>
      </p:sp>
    </p:spTree>
    <p:extLst>
      <p:ext uri="{BB962C8B-B14F-4D97-AF65-F5344CB8AC3E}">
        <p14:creationId xmlns:p14="http://schemas.microsoft.com/office/powerpoint/2010/main" val="365207549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tângulo 7"/>
          <p:cNvSpPr/>
          <p:nvPr/>
        </p:nvSpPr>
        <p:spPr>
          <a:xfrm>
            <a:off x="6858000" y="-1"/>
            <a:ext cx="3086100" cy="4653643"/>
          </a:xfrm>
          <a:prstGeom prst="rect">
            <a:avLst/>
          </a:prstGeom>
          <a:solidFill>
            <a:srgbClr val="FAFA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CaixaDeTexto 13"/>
          <p:cNvSpPr txBox="1"/>
          <p:nvPr/>
        </p:nvSpPr>
        <p:spPr>
          <a:xfrm>
            <a:off x="146959" y="10891586"/>
            <a:ext cx="3694340" cy="553998"/>
          </a:xfrm>
          <a:prstGeom prst="rect">
            <a:avLst/>
          </a:prstGeom>
          <a:noFill/>
        </p:spPr>
        <p:txBody>
          <a:bodyPr wrap="square" rtlCol="0">
            <a:spAutoFit/>
          </a:bodyPr>
          <a:lstStyle/>
          <a:p>
            <a:r>
              <a:rPr lang="pt-BR" sz="3000" b="1" dirty="0" smtClean="0">
                <a:solidFill>
                  <a:schemeClr val="bg1"/>
                </a:solidFill>
                <a:latin typeface="Adobe Arabic" panose="02040503050201020203" pitchFamily="18" charset="-78"/>
                <a:cs typeface="Adobe Arabic" panose="02040503050201020203" pitchFamily="18" charset="-78"/>
              </a:rPr>
              <a:t>REFERÊNCIAS</a:t>
            </a:r>
            <a:endParaRPr lang="pt-BR" sz="3000" b="1" dirty="0">
              <a:solidFill>
                <a:schemeClr val="bg1"/>
              </a:solidFill>
              <a:latin typeface="Adobe Arabic" panose="02040503050201020203" pitchFamily="18" charset="-78"/>
              <a:cs typeface="Adobe Arabic" panose="02040503050201020203" pitchFamily="18" charset="-78"/>
            </a:endParaRPr>
          </a:p>
        </p:txBody>
      </p:sp>
      <p:sp>
        <p:nvSpPr>
          <p:cNvPr id="13" name="Fluxograma: Terminação 12"/>
          <p:cNvSpPr/>
          <p:nvPr/>
        </p:nvSpPr>
        <p:spPr>
          <a:xfrm>
            <a:off x="5176157" y="11445584"/>
            <a:ext cx="1110345" cy="490602"/>
          </a:xfrm>
          <a:prstGeom prst="flowChartTerminator">
            <a:avLst/>
          </a:prstGeom>
          <a:solidFill>
            <a:srgbClr val="2144C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 name="CaixaDeTexto 16"/>
          <p:cNvSpPr txBox="1"/>
          <p:nvPr/>
        </p:nvSpPr>
        <p:spPr>
          <a:xfrm>
            <a:off x="5324131" y="11490830"/>
            <a:ext cx="1479779" cy="400110"/>
          </a:xfrm>
          <a:prstGeom prst="rect">
            <a:avLst/>
          </a:prstGeom>
          <a:noFill/>
        </p:spPr>
        <p:txBody>
          <a:bodyPr wrap="square" rtlCol="0">
            <a:spAutoFit/>
          </a:bodyPr>
          <a:lstStyle/>
          <a:p>
            <a:r>
              <a:rPr lang="pt-BR" sz="2000" b="1" dirty="0" smtClean="0">
                <a:solidFill>
                  <a:schemeClr val="bg1"/>
                </a:solidFill>
                <a:latin typeface="Adobe Arabic" panose="02040503050201020203" pitchFamily="18" charset="-78"/>
                <a:cs typeface="Adobe Arabic" panose="02040503050201020203" pitchFamily="18" charset="-78"/>
              </a:rPr>
              <a:t>INÍCIO</a:t>
            </a:r>
            <a:endParaRPr lang="pt-BR" sz="2000" b="1" dirty="0">
              <a:solidFill>
                <a:schemeClr val="bg1"/>
              </a:solidFill>
              <a:latin typeface="Adobe Arabic" panose="02040503050201020203" pitchFamily="18" charset="-78"/>
              <a:cs typeface="Adobe Arabic" panose="02040503050201020203" pitchFamily="18" charset="-78"/>
            </a:endParaRPr>
          </a:p>
        </p:txBody>
      </p:sp>
      <p:sp>
        <p:nvSpPr>
          <p:cNvPr id="18" name="Fluxograma: Terminação 17"/>
          <p:cNvSpPr/>
          <p:nvPr/>
        </p:nvSpPr>
        <p:spPr>
          <a:xfrm>
            <a:off x="642257" y="11445584"/>
            <a:ext cx="1110345" cy="490602"/>
          </a:xfrm>
          <a:prstGeom prst="flowChartTerminator">
            <a:avLst/>
          </a:prstGeom>
          <a:solidFill>
            <a:srgbClr val="2144C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 name="CaixaDeTexto 18"/>
          <p:cNvSpPr txBox="1"/>
          <p:nvPr/>
        </p:nvSpPr>
        <p:spPr>
          <a:xfrm>
            <a:off x="724915" y="11490830"/>
            <a:ext cx="1479779" cy="400110"/>
          </a:xfrm>
          <a:prstGeom prst="rect">
            <a:avLst/>
          </a:prstGeom>
          <a:noFill/>
        </p:spPr>
        <p:txBody>
          <a:bodyPr wrap="square" rtlCol="0">
            <a:spAutoFit/>
          </a:bodyPr>
          <a:lstStyle/>
          <a:p>
            <a:r>
              <a:rPr lang="pt-BR" sz="2000" b="1" dirty="0" smtClean="0">
                <a:solidFill>
                  <a:schemeClr val="bg1"/>
                </a:solidFill>
                <a:latin typeface="Adobe Arabic" panose="02040503050201020203" pitchFamily="18" charset="-78"/>
                <a:cs typeface="Adobe Arabic" panose="02040503050201020203" pitchFamily="18" charset="-78"/>
              </a:rPr>
              <a:t>VOLTAR</a:t>
            </a:r>
            <a:endParaRPr lang="pt-BR" sz="2000" b="1" dirty="0">
              <a:solidFill>
                <a:schemeClr val="bg1"/>
              </a:solidFill>
              <a:latin typeface="Adobe Arabic" panose="02040503050201020203" pitchFamily="18" charset="-78"/>
              <a:cs typeface="Adobe Arabic" panose="02040503050201020203" pitchFamily="18" charset="-78"/>
            </a:endParaRPr>
          </a:p>
        </p:txBody>
      </p:sp>
      <p:grpSp>
        <p:nvGrpSpPr>
          <p:cNvPr id="11" name="Grupo 10"/>
          <p:cNvGrpSpPr/>
          <p:nvPr/>
        </p:nvGrpSpPr>
        <p:grpSpPr>
          <a:xfrm>
            <a:off x="5176157" y="-3"/>
            <a:ext cx="4727121" cy="4653643"/>
            <a:chOff x="5216979" y="-1"/>
            <a:chExt cx="4727121" cy="4653643"/>
          </a:xfrm>
        </p:grpSpPr>
        <p:sp>
          <p:nvSpPr>
            <p:cNvPr id="15" name="Elipse 14"/>
            <p:cNvSpPr/>
            <p:nvPr/>
          </p:nvSpPr>
          <p:spPr>
            <a:xfrm>
              <a:off x="5216979" y="0"/>
              <a:ext cx="3282042" cy="3282042"/>
            </a:xfrm>
            <a:prstGeom prst="ellipse">
              <a:avLst/>
            </a:prstGeom>
            <a:solidFill>
              <a:srgbClr val="2144C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 name="Retângulo 15"/>
            <p:cNvSpPr/>
            <p:nvPr/>
          </p:nvSpPr>
          <p:spPr>
            <a:xfrm>
              <a:off x="6858000" y="-1"/>
              <a:ext cx="3086100" cy="4653643"/>
            </a:xfrm>
            <a:prstGeom prst="rect">
              <a:avLst/>
            </a:prstGeom>
            <a:solidFill>
              <a:srgbClr val="FAFA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12" name="CaixaDeTexto 11"/>
          <p:cNvSpPr txBox="1"/>
          <p:nvPr/>
        </p:nvSpPr>
        <p:spPr>
          <a:xfrm>
            <a:off x="2845513" y="1248604"/>
            <a:ext cx="5902264" cy="784830"/>
          </a:xfrm>
          <a:prstGeom prst="rect">
            <a:avLst/>
          </a:prstGeom>
          <a:noFill/>
        </p:spPr>
        <p:txBody>
          <a:bodyPr wrap="square" rtlCol="0">
            <a:spAutoFit/>
          </a:bodyPr>
          <a:lstStyle/>
          <a:p>
            <a:r>
              <a:rPr lang="pt-BR" sz="4500" dirty="0" smtClean="0">
                <a:solidFill>
                  <a:srgbClr val="2144C3"/>
                </a:solidFill>
                <a:latin typeface="Adobe Arabic" panose="02040503050201020203" pitchFamily="18" charset="-78"/>
                <a:cs typeface="Adobe Arabic" panose="02040503050201020203" pitchFamily="18" charset="-78"/>
              </a:rPr>
              <a:t>HEPATITES </a:t>
            </a:r>
            <a:r>
              <a:rPr lang="pt-BR" sz="4000" b="1" dirty="0" smtClean="0">
                <a:solidFill>
                  <a:schemeClr val="bg1"/>
                </a:solidFill>
                <a:latin typeface="Adobe Arabic" panose="02040503050201020203" pitchFamily="18" charset="-78"/>
                <a:cs typeface="Adobe Arabic" panose="02040503050201020203" pitchFamily="18" charset="-78"/>
              </a:rPr>
              <a:t>VIRAIS</a:t>
            </a:r>
            <a:endParaRPr lang="pt-BR" sz="4000" b="1" dirty="0">
              <a:solidFill>
                <a:schemeClr val="bg1"/>
              </a:solidFill>
              <a:latin typeface="Adobe Arabic" panose="02040503050201020203" pitchFamily="18" charset="-78"/>
              <a:cs typeface="Adobe Arabic" panose="02040503050201020203" pitchFamily="18" charset="-78"/>
            </a:endParaRPr>
          </a:p>
        </p:txBody>
      </p:sp>
      <p:sp>
        <p:nvSpPr>
          <p:cNvPr id="20" name="CaixaDeTexto 19"/>
          <p:cNvSpPr txBox="1"/>
          <p:nvPr/>
        </p:nvSpPr>
        <p:spPr>
          <a:xfrm>
            <a:off x="473193" y="2326818"/>
            <a:ext cx="5813309" cy="7417415"/>
          </a:xfrm>
          <a:prstGeom prst="rect">
            <a:avLst/>
          </a:prstGeom>
          <a:noFill/>
        </p:spPr>
        <p:txBody>
          <a:bodyPr wrap="square" rtlCol="0">
            <a:spAutoFit/>
          </a:bodyPr>
          <a:lstStyle/>
          <a:p>
            <a:pPr algn="just"/>
            <a:endParaRPr lang="pt-BR" sz="2800" dirty="0">
              <a:latin typeface="Adobe Arabic" panose="02040503050201020203" pitchFamily="18" charset="-78"/>
              <a:cs typeface="Adobe Arabic" panose="02040503050201020203" pitchFamily="18" charset="-78"/>
            </a:endParaRPr>
          </a:p>
          <a:p>
            <a:pPr algn="just"/>
            <a:r>
              <a:rPr lang="pt-BR" sz="2800" dirty="0">
                <a:latin typeface="Adobe Arabic" panose="02040503050201020203" pitchFamily="18" charset="-78"/>
                <a:cs typeface="Adobe Arabic" panose="02040503050201020203" pitchFamily="18" charset="-78"/>
              </a:rPr>
              <a:t> </a:t>
            </a:r>
          </a:p>
          <a:p>
            <a:pPr algn="just"/>
            <a:r>
              <a:rPr lang="pt-BR" sz="2800" dirty="0">
                <a:latin typeface="Adobe Arabic" panose="02040503050201020203" pitchFamily="18" charset="-78"/>
                <a:cs typeface="Adobe Arabic" panose="02040503050201020203" pitchFamily="18" charset="-78"/>
              </a:rPr>
              <a:t>Doenças infecciosas que prejudicam o </a:t>
            </a:r>
            <a:r>
              <a:rPr lang="pt-BR" sz="2800" dirty="0" smtClean="0">
                <a:latin typeface="Adobe Arabic" panose="02040503050201020203" pitchFamily="18" charset="-78"/>
                <a:cs typeface="Adobe Arabic" panose="02040503050201020203" pitchFamily="18" charset="-78"/>
              </a:rPr>
              <a:t>fígado </a:t>
            </a:r>
            <a:r>
              <a:rPr lang="pt-BR" sz="2800" dirty="0">
                <a:latin typeface="Adobe Arabic" panose="02040503050201020203" pitchFamily="18" charset="-78"/>
                <a:cs typeface="Adobe Arabic" panose="02040503050201020203" pitchFamily="18" charset="-78"/>
              </a:rPr>
              <a:t>e podem levar à cirrose e ao câncer. </a:t>
            </a:r>
            <a:r>
              <a:rPr lang="pt-BR" sz="2800" dirty="0" smtClean="0">
                <a:latin typeface="Adobe Arabic" panose="02040503050201020203" pitchFamily="18" charset="-78"/>
                <a:cs typeface="Adobe Arabic" panose="02040503050201020203" pitchFamily="18" charset="-78"/>
              </a:rPr>
              <a:t>As </a:t>
            </a:r>
            <a:r>
              <a:rPr lang="pt-BR" sz="2800" dirty="0">
                <a:latin typeface="Adobe Arabic" panose="02040503050201020203" pitchFamily="18" charset="-78"/>
                <a:cs typeface="Adobe Arabic" panose="02040503050201020203" pitchFamily="18" charset="-78"/>
              </a:rPr>
              <a:t>hepatites  virais são classificadas pelas </a:t>
            </a:r>
            <a:r>
              <a:rPr lang="pt-BR" sz="2800" dirty="0" smtClean="0">
                <a:latin typeface="Adobe Arabic" panose="02040503050201020203" pitchFamily="18" charset="-78"/>
                <a:cs typeface="Adobe Arabic" panose="02040503050201020203" pitchFamily="18" charset="-78"/>
              </a:rPr>
              <a:t>letras  </a:t>
            </a:r>
            <a:r>
              <a:rPr lang="pt-BR" sz="2800" dirty="0">
                <a:latin typeface="Adobe Arabic" panose="02040503050201020203" pitchFamily="18" charset="-78"/>
                <a:cs typeface="Adobe Arabic" panose="02040503050201020203" pitchFamily="18" charset="-78"/>
              </a:rPr>
              <a:t>A, B, C, D, E, sendo as hepatites B  e </a:t>
            </a:r>
            <a:r>
              <a:rPr lang="pt-BR" sz="2800" dirty="0" smtClean="0">
                <a:latin typeface="Adobe Arabic" panose="02040503050201020203" pitchFamily="18" charset="-78"/>
                <a:cs typeface="Adobe Arabic" panose="02040503050201020203" pitchFamily="18" charset="-78"/>
              </a:rPr>
              <a:t>C </a:t>
            </a:r>
            <a:r>
              <a:rPr lang="pt-BR" sz="2800" dirty="0">
                <a:latin typeface="Adobe Arabic" panose="02040503050201020203" pitchFamily="18" charset="-78"/>
                <a:cs typeface="Adobe Arabic" panose="02040503050201020203" pitchFamily="18" charset="-78"/>
              </a:rPr>
              <a:t>mais prevalentes na população  </a:t>
            </a:r>
            <a:r>
              <a:rPr lang="pt-BR" sz="2800" dirty="0" smtClean="0">
                <a:latin typeface="Adobe Arabic" panose="02040503050201020203" pitchFamily="18" charset="-78"/>
                <a:cs typeface="Adobe Arabic" panose="02040503050201020203" pitchFamily="18" charset="-78"/>
              </a:rPr>
              <a:t>masculina</a:t>
            </a:r>
            <a:r>
              <a:rPr lang="pt-BR" sz="2800" dirty="0">
                <a:latin typeface="Adobe Arabic" panose="02040503050201020203" pitchFamily="18" charset="-78"/>
                <a:cs typeface="Adobe Arabic" panose="02040503050201020203" pitchFamily="18" charset="-78"/>
              </a:rPr>
              <a:t>. São </a:t>
            </a:r>
            <a:r>
              <a:rPr lang="pt-BR" sz="2800" dirty="0" err="1">
                <a:latin typeface="Adobe Arabic" panose="02040503050201020203" pitchFamily="18" charset="-78"/>
                <a:cs typeface="Adobe Arabic" panose="02040503050201020203" pitchFamily="18" charset="-78"/>
              </a:rPr>
              <a:t>preveníveis</a:t>
            </a:r>
            <a:r>
              <a:rPr lang="pt-BR" sz="2800" dirty="0">
                <a:latin typeface="Adobe Arabic" panose="02040503050201020203" pitchFamily="18" charset="-78"/>
                <a:cs typeface="Adobe Arabic" panose="02040503050201020203" pitchFamily="18" charset="-78"/>
              </a:rPr>
              <a:t> por  meio de </a:t>
            </a:r>
            <a:r>
              <a:rPr lang="pt-BR" sz="2800" dirty="0" smtClean="0">
                <a:latin typeface="Adobe Arabic" panose="02040503050201020203" pitchFamily="18" charset="-78"/>
                <a:cs typeface="Adobe Arabic" panose="02040503050201020203" pitchFamily="18" charset="-78"/>
              </a:rPr>
              <a:t>ações</a:t>
            </a:r>
            <a:r>
              <a:rPr lang="pt-BR" sz="2800" dirty="0">
                <a:latin typeface="Adobe Arabic" panose="02040503050201020203" pitchFamily="18" charset="-78"/>
                <a:cs typeface="Adobe Arabic" panose="02040503050201020203" pitchFamily="18" charset="-78"/>
              </a:rPr>
              <a:t>, como: o uso de  preservativos; o não </a:t>
            </a:r>
            <a:r>
              <a:rPr lang="pt-BR" sz="2800" dirty="0" smtClean="0">
                <a:latin typeface="Adobe Arabic" panose="02040503050201020203" pitchFamily="18" charset="-78"/>
                <a:cs typeface="Adobe Arabic" panose="02040503050201020203" pitchFamily="18" charset="-78"/>
              </a:rPr>
              <a:t>compartilhamento </a:t>
            </a:r>
            <a:r>
              <a:rPr lang="pt-BR" sz="2800" dirty="0">
                <a:latin typeface="Adobe Arabic" panose="02040503050201020203" pitchFamily="18" charset="-78"/>
                <a:cs typeface="Adobe Arabic" panose="02040503050201020203" pitchFamily="18" charset="-78"/>
              </a:rPr>
              <a:t>de objetos pessoais (</a:t>
            </a:r>
            <a:r>
              <a:rPr lang="pt-BR" sz="2800" dirty="0" smtClean="0">
                <a:latin typeface="Adobe Arabic" panose="02040503050201020203" pitchFamily="18" charset="-78"/>
                <a:cs typeface="Adobe Arabic" panose="02040503050201020203" pitchFamily="18" charset="-78"/>
              </a:rPr>
              <a:t>como escovas </a:t>
            </a:r>
            <a:r>
              <a:rPr lang="pt-BR" sz="2800" dirty="0">
                <a:latin typeface="Adobe Arabic" panose="02040503050201020203" pitchFamily="18" charset="-78"/>
                <a:cs typeface="Adobe Arabic" panose="02040503050201020203" pitchFamily="18" charset="-78"/>
              </a:rPr>
              <a:t>de dentes)  e de </a:t>
            </a:r>
            <a:r>
              <a:rPr lang="pt-BR" sz="2800" dirty="0" err="1">
                <a:latin typeface="Adobe Arabic" panose="02040503050201020203" pitchFamily="18" charset="-78"/>
                <a:cs typeface="Adobe Arabic" panose="02040503050201020203" pitchFamily="18" charset="-78"/>
              </a:rPr>
              <a:t>perfurocortantes</a:t>
            </a:r>
            <a:r>
              <a:rPr lang="pt-BR" sz="2800" dirty="0">
                <a:latin typeface="Adobe Arabic" panose="02040503050201020203" pitchFamily="18" charset="-78"/>
                <a:cs typeface="Adobe Arabic" panose="02040503050201020203" pitchFamily="18" charset="-78"/>
              </a:rPr>
              <a:t> (seringas, </a:t>
            </a:r>
            <a:r>
              <a:rPr lang="pt-BR" sz="2800" dirty="0" smtClean="0">
                <a:latin typeface="Adobe Arabic" panose="02040503050201020203" pitchFamily="18" charset="-78"/>
                <a:cs typeface="Adobe Arabic" panose="02040503050201020203" pitchFamily="18" charset="-78"/>
              </a:rPr>
              <a:t>agulhas, lâminas </a:t>
            </a:r>
            <a:r>
              <a:rPr lang="pt-BR" sz="2800" dirty="0">
                <a:latin typeface="Adobe Arabic" panose="02040503050201020203" pitchFamily="18" charset="-78"/>
                <a:cs typeface="Adobe Arabic" panose="02040503050201020203" pitchFamily="18" charset="-78"/>
              </a:rPr>
              <a:t>de barbear e kits para manicure, </a:t>
            </a:r>
            <a:r>
              <a:rPr lang="pt-BR" sz="2800" dirty="0" err="1" smtClean="0">
                <a:latin typeface="Adobe Arabic" panose="02040503050201020203" pitchFamily="18" charset="-78"/>
                <a:cs typeface="Adobe Arabic" panose="02040503050201020203" pitchFamily="18" charset="-78"/>
              </a:rPr>
              <a:t>porexemplo</a:t>
            </a:r>
            <a:r>
              <a:rPr lang="pt-BR" sz="2800" dirty="0">
                <a:latin typeface="Adobe Arabic" panose="02040503050201020203" pitchFamily="18" charset="-78"/>
                <a:cs typeface="Adobe Arabic" panose="02040503050201020203" pitchFamily="18" charset="-78"/>
              </a:rPr>
              <a:t>). Boas práticas de higiene pessoal </a:t>
            </a:r>
            <a:r>
              <a:rPr lang="pt-BR" sz="2800" dirty="0" smtClean="0">
                <a:latin typeface="Adobe Arabic" panose="02040503050201020203" pitchFamily="18" charset="-78"/>
                <a:cs typeface="Adobe Arabic" panose="02040503050201020203" pitchFamily="18" charset="-78"/>
              </a:rPr>
              <a:t>são importantes </a:t>
            </a:r>
            <a:r>
              <a:rPr lang="pt-BR" sz="2800" dirty="0">
                <a:latin typeface="Adobe Arabic" panose="02040503050201020203" pitchFamily="18" charset="-78"/>
                <a:cs typeface="Adobe Arabic" panose="02040503050201020203" pitchFamily="18" charset="-78"/>
              </a:rPr>
              <a:t>para se evitar a </a:t>
            </a:r>
            <a:r>
              <a:rPr lang="pt-BR" sz="2800" dirty="0" smtClean="0">
                <a:latin typeface="Adobe Arabic" panose="02040503050201020203" pitchFamily="18" charset="-78"/>
                <a:cs typeface="Adobe Arabic" panose="02040503050201020203" pitchFamily="18" charset="-78"/>
              </a:rPr>
              <a:t>infecção </a:t>
            </a:r>
            <a:r>
              <a:rPr lang="pt-BR" sz="2800" dirty="0">
                <a:latin typeface="Adobe Arabic" panose="02040503050201020203" pitchFamily="18" charset="-78"/>
                <a:cs typeface="Adobe Arabic" panose="02040503050201020203" pitchFamily="18" charset="-78"/>
              </a:rPr>
              <a:t>de alguns tipos de hepatites virais, como A e </a:t>
            </a:r>
            <a:r>
              <a:rPr lang="pt-BR" sz="2800" dirty="0" err="1">
                <a:latin typeface="Adobe Arabic" panose="02040503050201020203" pitchFamily="18" charset="-78"/>
                <a:cs typeface="Adobe Arabic" panose="02040503050201020203" pitchFamily="18" charset="-78"/>
              </a:rPr>
              <a:t>E</a:t>
            </a:r>
            <a:r>
              <a:rPr lang="pt-BR" sz="2800" dirty="0">
                <a:latin typeface="Adobe Arabic" panose="02040503050201020203" pitchFamily="18" charset="-78"/>
                <a:cs typeface="Adobe Arabic" panose="02040503050201020203" pitchFamily="18" charset="-78"/>
              </a:rPr>
              <a:t>. Outra forma de prevenção é a vacinação contra as hepatites.</a:t>
            </a:r>
          </a:p>
          <a:p>
            <a:pPr algn="just"/>
            <a:endParaRPr lang="pt-BR" sz="2800" dirty="0">
              <a:latin typeface="Adobe Arabic" panose="02040503050201020203" pitchFamily="18" charset="-78"/>
              <a:cs typeface="Adobe Arabic" panose="02040503050201020203" pitchFamily="18" charset="-78"/>
            </a:endParaRPr>
          </a:p>
          <a:p>
            <a:pPr algn="just"/>
            <a:endParaRPr lang="pt-BR" sz="2800" dirty="0">
              <a:latin typeface="Adobe Arabic" panose="02040503050201020203" pitchFamily="18" charset="-78"/>
              <a:cs typeface="Adobe Arabic" panose="02040503050201020203" pitchFamily="18" charset="-78"/>
            </a:endParaRPr>
          </a:p>
        </p:txBody>
      </p:sp>
    </p:spTree>
    <p:extLst>
      <p:ext uri="{BB962C8B-B14F-4D97-AF65-F5344CB8AC3E}">
        <p14:creationId xmlns:p14="http://schemas.microsoft.com/office/powerpoint/2010/main" val="236861004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tângulo 7"/>
          <p:cNvSpPr/>
          <p:nvPr/>
        </p:nvSpPr>
        <p:spPr>
          <a:xfrm>
            <a:off x="6858000" y="-1"/>
            <a:ext cx="3086100" cy="4653643"/>
          </a:xfrm>
          <a:prstGeom prst="rect">
            <a:avLst/>
          </a:prstGeom>
          <a:solidFill>
            <a:srgbClr val="FAFA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CaixaDeTexto 13"/>
          <p:cNvSpPr txBox="1"/>
          <p:nvPr/>
        </p:nvSpPr>
        <p:spPr>
          <a:xfrm>
            <a:off x="146959" y="10891586"/>
            <a:ext cx="3694340" cy="553998"/>
          </a:xfrm>
          <a:prstGeom prst="rect">
            <a:avLst/>
          </a:prstGeom>
          <a:noFill/>
        </p:spPr>
        <p:txBody>
          <a:bodyPr wrap="square" rtlCol="0">
            <a:spAutoFit/>
          </a:bodyPr>
          <a:lstStyle/>
          <a:p>
            <a:r>
              <a:rPr lang="pt-BR" sz="3000" b="1" dirty="0" smtClean="0">
                <a:solidFill>
                  <a:schemeClr val="bg1"/>
                </a:solidFill>
                <a:latin typeface="Adobe Arabic" panose="02040503050201020203" pitchFamily="18" charset="-78"/>
                <a:cs typeface="Adobe Arabic" panose="02040503050201020203" pitchFamily="18" charset="-78"/>
              </a:rPr>
              <a:t>REFERÊNCIAS</a:t>
            </a:r>
            <a:endParaRPr lang="pt-BR" sz="3000" b="1" dirty="0">
              <a:solidFill>
                <a:schemeClr val="bg1"/>
              </a:solidFill>
              <a:latin typeface="Adobe Arabic" panose="02040503050201020203" pitchFamily="18" charset="-78"/>
              <a:cs typeface="Adobe Arabic" panose="02040503050201020203" pitchFamily="18" charset="-78"/>
            </a:endParaRPr>
          </a:p>
        </p:txBody>
      </p:sp>
      <p:sp>
        <p:nvSpPr>
          <p:cNvPr id="13" name="Fluxograma: Terminação 12"/>
          <p:cNvSpPr/>
          <p:nvPr/>
        </p:nvSpPr>
        <p:spPr>
          <a:xfrm>
            <a:off x="5176157" y="11445584"/>
            <a:ext cx="1110345" cy="490602"/>
          </a:xfrm>
          <a:prstGeom prst="flowChartTerminator">
            <a:avLst/>
          </a:prstGeom>
          <a:solidFill>
            <a:srgbClr val="2144C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 name="CaixaDeTexto 16"/>
          <p:cNvSpPr txBox="1"/>
          <p:nvPr/>
        </p:nvSpPr>
        <p:spPr>
          <a:xfrm>
            <a:off x="5324131" y="11490830"/>
            <a:ext cx="1479779" cy="400110"/>
          </a:xfrm>
          <a:prstGeom prst="rect">
            <a:avLst/>
          </a:prstGeom>
          <a:noFill/>
        </p:spPr>
        <p:txBody>
          <a:bodyPr wrap="square" rtlCol="0">
            <a:spAutoFit/>
          </a:bodyPr>
          <a:lstStyle/>
          <a:p>
            <a:r>
              <a:rPr lang="pt-BR" sz="2000" b="1" dirty="0" smtClean="0">
                <a:solidFill>
                  <a:schemeClr val="bg1"/>
                </a:solidFill>
                <a:latin typeface="Adobe Arabic" panose="02040503050201020203" pitchFamily="18" charset="-78"/>
                <a:cs typeface="Adobe Arabic" panose="02040503050201020203" pitchFamily="18" charset="-78"/>
              </a:rPr>
              <a:t>INÍCIO</a:t>
            </a:r>
            <a:endParaRPr lang="pt-BR" sz="2000" b="1" dirty="0">
              <a:solidFill>
                <a:schemeClr val="bg1"/>
              </a:solidFill>
              <a:latin typeface="Adobe Arabic" panose="02040503050201020203" pitchFamily="18" charset="-78"/>
              <a:cs typeface="Adobe Arabic" panose="02040503050201020203" pitchFamily="18" charset="-78"/>
            </a:endParaRPr>
          </a:p>
        </p:txBody>
      </p:sp>
      <p:sp>
        <p:nvSpPr>
          <p:cNvPr id="18" name="Fluxograma: Terminação 17"/>
          <p:cNvSpPr/>
          <p:nvPr/>
        </p:nvSpPr>
        <p:spPr>
          <a:xfrm>
            <a:off x="642257" y="11445584"/>
            <a:ext cx="1110345" cy="490602"/>
          </a:xfrm>
          <a:prstGeom prst="flowChartTerminator">
            <a:avLst/>
          </a:prstGeom>
          <a:solidFill>
            <a:srgbClr val="2144C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 name="CaixaDeTexto 18"/>
          <p:cNvSpPr txBox="1"/>
          <p:nvPr/>
        </p:nvSpPr>
        <p:spPr>
          <a:xfrm>
            <a:off x="724915" y="11490830"/>
            <a:ext cx="1479779" cy="400110"/>
          </a:xfrm>
          <a:prstGeom prst="rect">
            <a:avLst/>
          </a:prstGeom>
          <a:noFill/>
        </p:spPr>
        <p:txBody>
          <a:bodyPr wrap="square" rtlCol="0">
            <a:spAutoFit/>
          </a:bodyPr>
          <a:lstStyle/>
          <a:p>
            <a:r>
              <a:rPr lang="pt-BR" sz="2000" b="1" dirty="0" smtClean="0">
                <a:solidFill>
                  <a:schemeClr val="bg1"/>
                </a:solidFill>
                <a:latin typeface="Adobe Arabic" panose="02040503050201020203" pitchFamily="18" charset="-78"/>
                <a:cs typeface="Adobe Arabic" panose="02040503050201020203" pitchFamily="18" charset="-78"/>
              </a:rPr>
              <a:t>VOLTAR</a:t>
            </a:r>
            <a:endParaRPr lang="pt-BR" sz="2000" b="1" dirty="0">
              <a:solidFill>
                <a:schemeClr val="bg1"/>
              </a:solidFill>
              <a:latin typeface="Adobe Arabic" panose="02040503050201020203" pitchFamily="18" charset="-78"/>
              <a:cs typeface="Adobe Arabic" panose="02040503050201020203" pitchFamily="18" charset="-78"/>
            </a:endParaRPr>
          </a:p>
        </p:txBody>
      </p:sp>
      <p:grpSp>
        <p:nvGrpSpPr>
          <p:cNvPr id="11" name="Grupo 10"/>
          <p:cNvGrpSpPr/>
          <p:nvPr/>
        </p:nvGrpSpPr>
        <p:grpSpPr>
          <a:xfrm>
            <a:off x="5176157" y="-3"/>
            <a:ext cx="4727121" cy="4653643"/>
            <a:chOff x="5216979" y="-1"/>
            <a:chExt cx="4727121" cy="4653643"/>
          </a:xfrm>
        </p:grpSpPr>
        <p:sp>
          <p:nvSpPr>
            <p:cNvPr id="15" name="Elipse 14"/>
            <p:cNvSpPr/>
            <p:nvPr/>
          </p:nvSpPr>
          <p:spPr>
            <a:xfrm>
              <a:off x="5216979" y="0"/>
              <a:ext cx="3282042" cy="3282042"/>
            </a:xfrm>
            <a:prstGeom prst="ellipse">
              <a:avLst/>
            </a:prstGeom>
            <a:solidFill>
              <a:srgbClr val="2144C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 name="Retângulo 15"/>
            <p:cNvSpPr/>
            <p:nvPr/>
          </p:nvSpPr>
          <p:spPr>
            <a:xfrm>
              <a:off x="6858000" y="-1"/>
              <a:ext cx="3086100" cy="4653643"/>
            </a:xfrm>
            <a:prstGeom prst="rect">
              <a:avLst/>
            </a:prstGeom>
            <a:solidFill>
              <a:srgbClr val="FAFA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12" name="CaixaDeTexto 11"/>
          <p:cNvSpPr txBox="1"/>
          <p:nvPr/>
        </p:nvSpPr>
        <p:spPr>
          <a:xfrm>
            <a:off x="5324131" y="1287076"/>
            <a:ext cx="5902264" cy="707886"/>
          </a:xfrm>
          <a:prstGeom prst="rect">
            <a:avLst/>
          </a:prstGeom>
          <a:noFill/>
        </p:spPr>
        <p:txBody>
          <a:bodyPr wrap="square" rtlCol="0">
            <a:spAutoFit/>
          </a:bodyPr>
          <a:lstStyle/>
          <a:p>
            <a:r>
              <a:rPr lang="pt-BR" sz="4000" b="1" dirty="0" smtClean="0">
                <a:solidFill>
                  <a:schemeClr val="bg1"/>
                </a:solidFill>
                <a:latin typeface="Adobe Arabic" panose="02040503050201020203" pitchFamily="18" charset="-78"/>
                <a:cs typeface="Adobe Arabic" panose="02040503050201020203" pitchFamily="18" charset="-78"/>
              </a:rPr>
              <a:t>HIV</a:t>
            </a:r>
            <a:endParaRPr lang="pt-BR" sz="4000" b="1" dirty="0">
              <a:solidFill>
                <a:schemeClr val="bg1"/>
              </a:solidFill>
              <a:latin typeface="Adobe Arabic" panose="02040503050201020203" pitchFamily="18" charset="-78"/>
              <a:cs typeface="Adobe Arabic" panose="02040503050201020203" pitchFamily="18" charset="-78"/>
            </a:endParaRPr>
          </a:p>
        </p:txBody>
      </p:sp>
      <p:sp>
        <p:nvSpPr>
          <p:cNvPr id="20" name="CaixaDeTexto 19"/>
          <p:cNvSpPr txBox="1"/>
          <p:nvPr/>
        </p:nvSpPr>
        <p:spPr>
          <a:xfrm>
            <a:off x="473193" y="2998038"/>
            <a:ext cx="5813309" cy="7848302"/>
          </a:xfrm>
          <a:prstGeom prst="rect">
            <a:avLst/>
          </a:prstGeom>
          <a:noFill/>
        </p:spPr>
        <p:txBody>
          <a:bodyPr wrap="square" rtlCol="0">
            <a:spAutoFit/>
          </a:bodyPr>
          <a:lstStyle/>
          <a:p>
            <a:pPr algn="just"/>
            <a:endParaRPr lang="pt-BR" sz="2800" dirty="0">
              <a:latin typeface="Adobe Arabic" panose="02040503050201020203" pitchFamily="18" charset="-78"/>
              <a:cs typeface="Adobe Arabic" panose="02040503050201020203" pitchFamily="18" charset="-78"/>
            </a:endParaRPr>
          </a:p>
          <a:p>
            <a:pPr algn="just"/>
            <a:r>
              <a:rPr lang="pt-BR" sz="2800" dirty="0">
                <a:latin typeface="Adobe Arabic" panose="02040503050201020203" pitchFamily="18" charset="-78"/>
                <a:cs typeface="Adobe Arabic" panose="02040503050201020203" pitchFamily="18" charset="-78"/>
              </a:rPr>
              <a:t>Vírus transmitido sexualmente, </a:t>
            </a:r>
            <a:r>
              <a:rPr lang="pt-BR" sz="2800" dirty="0" smtClean="0">
                <a:latin typeface="Adobe Arabic" panose="02040503050201020203" pitchFamily="18" charset="-78"/>
                <a:cs typeface="Adobe Arabic" panose="02040503050201020203" pitchFamily="18" charset="-78"/>
              </a:rPr>
              <a:t>por compartilhamento </a:t>
            </a:r>
            <a:r>
              <a:rPr lang="pt-BR" sz="2800" dirty="0">
                <a:latin typeface="Adobe Arabic" panose="02040503050201020203" pitchFamily="18" charset="-78"/>
                <a:cs typeface="Adobe Arabic" panose="02040503050201020203" pitchFamily="18" charset="-78"/>
              </a:rPr>
              <a:t>de seringas e agulhas, por transfusão de sangue ou da mãe para o bebê, e que ataca o sistema </a:t>
            </a:r>
            <a:r>
              <a:rPr lang="pt-BR" sz="2800" dirty="0" err="1">
                <a:latin typeface="Adobe Arabic" panose="02040503050201020203" pitchFamily="18" charset="-78"/>
                <a:cs typeface="Adobe Arabic" panose="02040503050201020203" pitchFamily="18" charset="-78"/>
              </a:rPr>
              <a:t>imunológicohumano</a:t>
            </a:r>
            <a:r>
              <a:rPr lang="pt-BR" sz="2800" dirty="0">
                <a:latin typeface="Adobe Arabic" panose="02040503050201020203" pitchFamily="18" charset="-78"/>
                <a:cs typeface="Adobe Arabic" panose="02040503050201020203" pitchFamily="18" charset="-78"/>
              </a:rPr>
              <a:t>, responsável pela defesa do organismo frente a doenças, podendo ocasionar a síndrome da imunodeficiência adquirida (aids). A melhor forma de prevenir a infecção pelo HIV é usando preservativo em todas as relações sexuais. Outras formas biomédicas de se prevenir a infecção pelo HIV são a utilização da profilaxia pós-exposição (PEP), da</a:t>
            </a:r>
          </a:p>
          <a:p>
            <a:pPr algn="just"/>
            <a:r>
              <a:rPr lang="pt-BR" sz="2800" dirty="0">
                <a:latin typeface="Adobe Arabic" panose="02040503050201020203" pitchFamily="18" charset="-78"/>
                <a:cs typeface="Adobe Arabic" panose="02040503050201020203" pitchFamily="18" charset="-78"/>
              </a:rPr>
              <a:t>profilaxia pré-exposição (</a:t>
            </a:r>
            <a:r>
              <a:rPr lang="pt-BR" sz="2800" dirty="0" err="1">
                <a:latin typeface="Adobe Arabic" panose="02040503050201020203" pitchFamily="18" charset="-78"/>
                <a:cs typeface="Adobe Arabic" panose="02040503050201020203" pitchFamily="18" charset="-78"/>
              </a:rPr>
              <a:t>PrEP</a:t>
            </a:r>
            <a:r>
              <a:rPr lang="pt-BR" sz="2800" dirty="0">
                <a:latin typeface="Adobe Arabic" panose="02040503050201020203" pitchFamily="18" charset="-78"/>
                <a:cs typeface="Adobe Arabic" panose="02040503050201020203" pitchFamily="18" charset="-78"/>
              </a:rPr>
              <a:t>) e do tratamento como prevenção (</a:t>
            </a:r>
            <a:r>
              <a:rPr lang="pt-BR" sz="2800" dirty="0" err="1">
                <a:latin typeface="Adobe Arabic" panose="02040503050201020203" pitchFamily="18" charset="-78"/>
                <a:cs typeface="Adobe Arabic" panose="02040503050201020203" pitchFamily="18" charset="-78"/>
              </a:rPr>
              <a:t>TasP</a:t>
            </a:r>
            <a:r>
              <a:rPr lang="pt-BR" sz="2800" dirty="0">
                <a:latin typeface="Adobe Arabic" panose="02040503050201020203" pitchFamily="18" charset="-78"/>
                <a:cs typeface="Adobe Arabic" panose="02040503050201020203" pitchFamily="18" charset="-78"/>
              </a:rPr>
              <a:t>), além do incentivo a intervenções comportamentais</a:t>
            </a:r>
          </a:p>
          <a:p>
            <a:pPr algn="just"/>
            <a:r>
              <a:rPr lang="pt-BR" sz="2800" dirty="0">
                <a:latin typeface="Adobe Arabic" panose="02040503050201020203" pitchFamily="18" charset="-78"/>
                <a:cs typeface="Adobe Arabic" panose="02040503050201020203" pitchFamily="18" charset="-78"/>
              </a:rPr>
              <a:t>e estruturais.</a:t>
            </a:r>
          </a:p>
          <a:p>
            <a:pPr algn="just"/>
            <a:endParaRPr lang="pt-BR" sz="2800" dirty="0">
              <a:latin typeface="Adobe Arabic" panose="02040503050201020203" pitchFamily="18" charset="-78"/>
              <a:cs typeface="Adobe Arabic" panose="02040503050201020203" pitchFamily="18" charset="-78"/>
            </a:endParaRPr>
          </a:p>
          <a:p>
            <a:pPr algn="just"/>
            <a:endParaRPr lang="pt-BR" sz="2800" dirty="0">
              <a:latin typeface="Adobe Arabic" panose="02040503050201020203" pitchFamily="18" charset="-78"/>
              <a:cs typeface="Adobe Arabic" panose="02040503050201020203" pitchFamily="18" charset="-78"/>
            </a:endParaRPr>
          </a:p>
        </p:txBody>
      </p:sp>
    </p:spTree>
    <p:extLst>
      <p:ext uri="{BB962C8B-B14F-4D97-AF65-F5344CB8AC3E}">
        <p14:creationId xmlns:p14="http://schemas.microsoft.com/office/powerpoint/2010/main" val="213485253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tângulo 7"/>
          <p:cNvSpPr/>
          <p:nvPr/>
        </p:nvSpPr>
        <p:spPr>
          <a:xfrm>
            <a:off x="6858000" y="-1"/>
            <a:ext cx="3086100" cy="4653643"/>
          </a:xfrm>
          <a:prstGeom prst="rect">
            <a:avLst/>
          </a:prstGeom>
          <a:solidFill>
            <a:srgbClr val="FAFA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CaixaDeTexto 13"/>
          <p:cNvSpPr txBox="1"/>
          <p:nvPr/>
        </p:nvSpPr>
        <p:spPr>
          <a:xfrm>
            <a:off x="146959" y="10891586"/>
            <a:ext cx="3694340" cy="553998"/>
          </a:xfrm>
          <a:prstGeom prst="rect">
            <a:avLst/>
          </a:prstGeom>
          <a:noFill/>
        </p:spPr>
        <p:txBody>
          <a:bodyPr wrap="square" rtlCol="0">
            <a:spAutoFit/>
          </a:bodyPr>
          <a:lstStyle/>
          <a:p>
            <a:r>
              <a:rPr lang="pt-BR" sz="3000" b="1" dirty="0" smtClean="0">
                <a:solidFill>
                  <a:schemeClr val="bg1"/>
                </a:solidFill>
                <a:latin typeface="Adobe Arabic" panose="02040503050201020203" pitchFamily="18" charset="-78"/>
                <a:cs typeface="Adobe Arabic" panose="02040503050201020203" pitchFamily="18" charset="-78"/>
              </a:rPr>
              <a:t>REFERÊNCIAS</a:t>
            </a:r>
            <a:endParaRPr lang="pt-BR" sz="3000" b="1" dirty="0">
              <a:solidFill>
                <a:schemeClr val="bg1"/>
              </a:solidFill>
              <a:latin typeface="Adobe Arabic" panose="02040503050201020203" pitchFamily="18" charset="-78"/>
              <a:cs typeface="Adobe Arabic" panose="02040503050201020203" pitchFamily="18" charset="-78"/>
            </a:endParaRPr>
          </a:p>
        </p:txBody>
      </p:sp>
      <p:sp>
        <p:nvSpPr>
          <p:cNvPr id="13" name="Fluxograma: Terminação 12"/>
          <p:cNvSpPr/>
          <p:nvPr/>
        </p:nvSpPr>
        <p:spPr>
          <a:xfrm>
            <a:off x="5176157" y="11445584"/>
            <a:ext cx="1110345" cy="490602"/>
          </a:xfrm>
          <a:prstGeom prst="flowChartTerminator">
            <a:avLst/>
          </a:prstGeom>
          <a:solidFill>
            <a:srgbClr val="2144C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 name="CaixaDeTexto 16"/>
          <p:cNvSpPr txBox="1"/>
          <p:nvPr/>
        </p:nvSpPr>
        <p:spPr>
          <a:xfrm>
            <a:off x="5324131" y="11490830"/>
            <a:ext cx="1479779" cy="400110"/>
          </a:xfrm>
          <a:prstGeom prst="rect">
            <a:avLst/>
          </a:prstGeom>
          <a:noFill/>
        </p:spPr>
        <p:txBody>
          <a:bodyPr wrap="square" rtlCol="0">
            <a:spAutoFit/>
          </a:bodyPr>
          <a:lstStyle/>
          <a:p>
            <a:r>
              <a:rPr lang="pt-BR" sz="2000" b="1" dirty="0" smtClean="0">
                <a:solidFill>
                  <a:schemeClr val="bg1"/>
                </a:solidFill>
                <a:latin typeface="Adobe Arabic" panose="02040503050201020203" pitchFamily="18" charset="-78"/>
                <a:cs typeface="Adobe Arabic" panose="02040503050201020203" pitchFamily="18" charset="-78"/>
              </a:rPr>
              <a:t>INÍCIO</a:t>
            </a:r>
            <a:endParaRPr lang="pt-BR" sz="2000" b="1" dirty="0">
              <a:solidFill>
                <a:schemeClr val="bg1"/>
              </a:solidFill>
              <a:latin typeface="Adobe Arabic" panose="02040503050201020203" pitchFamily="18" charset="-78"/>
              <a:cs typeface="Adobe Arabic" panose="02040503050201020203" pitchFamily="18" charset="-78"/>
            </a:endParaRPr>
          </a:p>
        </p:txBody>
      </p:sp>
      <p:sp>
        <p:nvSpPr>
          <p:cNvPr id="18" name="Fluxograma: Terminação 17"/>
          <p:cNvSpPr/>
          <p:nvPr/>
        </p:nvSpPr>
        <p:spPr>
          <a:xfrm>
            <a:off x="642257" y="11445584"/>
            <a:ext cx="1110345" cy="490602"/>
          </a:xfrm>
          <a:prstGeom prst="flowChartTerminator">
            <a:avLst/>
          </a:prstGeom>
          <a:solidFill>
            <a:srgbClr val="2144C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 name="CaixaDeTexto 18"/>
          <p:cNvSpPr txBox="1"/>
          <p:nvPr/>
        </p:nvSpPr>
        <p:spPr>
          <a:xfrm>
            <a:off x="724915" y="11490830"/>
            <a:ext cx="1479779" cy="400110"/>
          </a:xfrm>
          <a:prstGeom prst="rect">
            <a:avLst/>
          </a:prstGeom>
          <a:noFill/>
        </p:spPr>
        <p:txBody>
          <a:bodyPr wrap="square" rtlCol="0">
            <a:spAutoFit/>
          </a:bodyPr>
          <a:lstStyle/>
          <a:p>
            <a:r>
              <a:rPr lang="pt-BR" sz="2000" b="1" dirty="0" smtClean="0">
                <a:solidFill>
                  <a:schemeClr val="bg1"/>
                </a:solidFill>
                <a:latin typeface="Adobe Arabic" panose="02040503050201020203" pitchFamily="18" charset="-78"/>
                <a:cs typeface="Adobe Arabic" panose="02040503050201020203" pitchFamily="18" charset="-78"/>
              </a:rPr>
              <a:t>VOLTAR</a:t>
            </a:r>
            <a:endParaRPr lang="pt-BR" sz="2000" b="1" dirty="0">
              <a:solidFill>
                <a:schemeClr val="bg1"/>
              </a:solidFill>
              <a:latin typeface="Adobe Arabic" panose="02040503050201020203" pitchFamily="18" charset="-78"/>
              <a:cs typeface="Adobe Arabic" panose="02040503050201020203" pitchFamily="18" charset="-78"/>
            </a:endParaRPr>
          </a:p>
        </p:txBody>
      </p:sp>
      <p:grpSp>
        <p:nvGrpSpPr>
          <p:cNvPr id="11" name="Grupo 10"/>
          <p:cNvGrpSpPr/>
          <p:nvPr/>
        </p:nvGrpSpPr>
        <p:grpSpPr>
          <a:xfrm>
            <a:off x="5176157" y="-3"/>
            <a:ext cx="4727121" cy="4653643"/>
            <a:chOff x="5216979" y="-1"/>
            <a:chExt cx="4727121" cy="4653643"/>
          </a:xfrm>
        </p:grpSpPr>
        <p:sp>
          <p:nvSpPr>
            <p:cNvPr id="15" name="Elipse 14"/>
            <p:cNvSpPr/>
            <p:nvPr/>
          </p:nvSpPr>
          <p:spPr>
            <a:xfrm>
              <a:off x="5216979" y="0"/>
              <a:ext cx="3282042" cy="3282042"/>
            </a:xfrm>
            <a:prstGeom prst="ellipse">
              <a:avLst/>
            </a:prstGeom>
            <a:solidFill>
              <a:srgbClr val="2144C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 name="Retângulo 15"/>
            <p:cNvSpPr/>
            <p:nvPr/>
          </p:nvSpPr>
          <p:spPr>
            <a:xfrm>
              <a:off x="6858000" y="-1"/>
              <a:ext cx="3086100" cy="4653643"/>
            </a:xfrm>
            <a:prstGeom prst="rect">
              <a:avLst/>
            </a:prstGeom>
            <a:solidFill>
              <a:srgbClr val="FAFA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12" name="CaixaDeTexto 11"/>
          <p:cNvSpPr txBox="1"/>
          <p:nvPr/>
        </p:nvSpPr>
        <p:spPr>
          <a:xfrm>
            <a:off x="5324131" y="1287076"/>
            <a:ext cx="5902264" cy="707886"/>
          </a:xfrm>
          <a:prstGeom prst="rect">
            <a:avLst/>
          </a:prstGeom>
          <a:noFill/>
        </p:spPr>
        <p:txBody>
          <a:bodyPr wrap="square" rtlCol="0">
            <a:spAutoFit/>
          </a:bodyPr>
          <a:lstStyle/>
          <a:p>
            <a:r>
              <a:rPr lang="pt-BR" sz="4000" b="1" dirty="0" smtClean="0">
                <a:solidFill>
                  <a:schemeClr val="bg1"/>
                </a:solidFill>
                <a:latin typeface="Adobe Arabic" panose="02040503050201020203" pitchFamily="18" charset="-78"/>
                <a:cs typeface="Adobe Arabic" panose="02040503050201020203" pitchFamily="18" charset="-78"/>
              </a:rPr>
              <a:t>SÍFILIS</a:t>
            </a:r>
            <a:endParaRPr lang="pt-BR" sz="4000" b="1" dirty="0">
              <a:solidFill>
                <a:schemeClr val="bg1"/>
              </a:solidFill>
              <a:latin typeface="Adobe Arabic" panose="02040503050201020203" pitchFamily="18" charset="-78"/>
              <a:cs typeface="Adobe Arabic" panose="02040503050201020203" pitchFamily="18" charset="-78"/>
            </a:endParaRPr>
          </a:p>
        </p:txBody>
      </p:sp>
      <p:sp>
        <p:nvSpPr>
          <p:cNvPr id="20" name="CaixaDeTexto 19"/>
          <p:cNvSpPr txBox="1"/>
          <p:nvPr/>
        </p:nvSpPr>
        <p:spPr>
          <a:xfrm>
            <a:off x="473193" y="3327286"/>
            <a:ext cx="5813309" cy="6124754"/>
          </a:xfrm>
          <a:prstGeom prst="rect">
            <a:avLst/>
          </a:prstGeom>
          <a:noFill/>
        </p:spPr>
        <p:txBody>
          <a:bodyPr wrap="square" rtlCol="0">
            <a:spAutoFit/>
          </a:bodyPr>
          <a:lstStyle/>
          <a:p>
            <a:pPr algn="just"/>
            <a:r>
              <a:rPr lang="pt-BR" sz="2800" dirty="0">
                <a:latin typeface="Adobe Arabic" panose="02040503050201020203" pitchFamily="18" charset="-78"/>
                <a:cs typeface="Adobe Arabic" panose="02040503050201020203" pitchFamily="18" charset="-78"/>
              </a:rPr>
              <a:t>Enfermidade infecciosa sistêmica causada pela bactéria Treponema pallidum, transmitida sexualmente, por transfusão de</a:t>
            </a:r>
          </a:p>
          <a:p>
            <a:pPr algn="just"/>
            <a:r>
              <a:rPr lang="pt-BR" sz="2800" dirty="0">
                <a:latin typeface="Adobe Arabic" panose="02040503050201020203" pitchFamily="18" charset="-78"/>
                <a:cs typeface="Adobe Arabic" panose="02040503050201020203" pitchFamily="18" charset="-78"/>
              </a:rPr>
              <a:t>sangue, durante a gestação e/ou parto, entre outras. A transmissão da sífilis pode ser controlada por meio do uso regular de preservativos e por diagnóstico precoce em</a:t>
            </a:r>
          </a:p>
          <a:p>
            <a:pPr algn="just"/>
            <a:r>
              <a:rPr lang="pt-BR" sz="2800" dirty="0">
                <a:latin typeface="Adobe Arabic" panose="02040503050201020203" pitchFamily="18" charset="-78"/>
                <a:cs typeface="Adobe Arabic" panose="02040503050201020203" pitchFamily="18" charset="-78"/>
              </a:rPr>
              <a:t>homens e sua(s) parceria(s). Durante o pré-natal, é importante testes rápidos para sífilis não somente da gestante como, também, de sua(s) parceria(s). Ao ser diagnosticada a sífilis na gestante, é fundamental que tanto ela</a:t>
            </a:r>
          </a:p>
          <a:p>
            <a:pPr algn="just"/>
            <a:r>
              <a:rPr lang="pt-BR" sz="2800" dirty="0">
                <a:latin typeface="Adobe Arabic" panose="02040503050201020203" pitchFamily="18" charset="-78"/>
                <a:cs typeface="Adobe Arabic" panose="02040503050201020203" pitchFamily="18" charset="-78"/>
              </a:rPr>
              <a:t>quanto sua(s) parceria(s) sexual(</a:t>
            </a:r>
            <a:r>
              <a:rPr lang="pt-BR" sz="2800" dirty="0" err="1">
                <a:latin typeface="Adobe Arabic" panose="02040503050201020203" pitchFamily="18" charset="-78"/>
                <a:cs typeface="Adobe Arabic" panose="02040503050201020203" pitchFamily="18" charset="-78"/>
              </a:rPr>
              <a:t>is</a:t>
            </a:r>
            <a:r>
              <a:rPr lang="pt-BR" sz="2800" dirty="0">
                <a:latin typeface="Adobe Arabic" panose="02040503050201020203" pitchFamily="18" charset="-78"/>
                <a:cs typeface="Adobe Arabic" panose="02040503050201020203" pitchFamily="18" charset="-78"/>
              </a:rPr>
              <a:t>) sejam tratadas. </a:t>
            </a:r>
          </a:p>
          <a:p>
            <a:pPr algn="just"/>
            <a:endParaRPr lang="pt-BR" sz="2800" dirty="0">
              <a:latin typeface="Adobe Arabic" panose="02040503050201020203" pitchFamily="18" charset="-78"/>
              <a:cs typeface="Adobe Arabic" panose="02040503050201020203" pitchFamily="18" charset="-78"/>
            </a:endParaRPr>
          </a:p>
        </p:txBody>
      </p:sp>
    </p:spTree>
    <p:extLst>
      <p:ext uri="{BB962C8B-B14F-4D97-AF65-F5344CB8AC3E}">
        <p14:creationId xmlns:p14="http://schemas.microsoft.com/office/powerpoint/2010/main" val="19952459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tângulo 7"/>
          <p:cNvSpPr/>
          <p:nvPr/>
        </p:nvSpPr>
        <p:spPr>
          <a:xfrm>
            <a:off x="6858000" y="-1"/>
            <a:ext cx="3086100" cy="4653643"/>
          </a:xfrm>
          <a:prstGeom prst="rect">
            <a:avLst/>
          </a:prstGeom>
          <a:solidFill>
            <a:srgbClr val="FAFA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CaixaDeTexto 13"/>
          <p:cNvSpPr txBox="1"/>
          <p:nvPr/>
        </p:nvSpPr>
        <p:spPr>
          <a:xfrm>
            <a:off x="146959" y="10891586"/>
            <a:ext cx="3694340" cy="553998"/>
          </a:xfrm>
          <a:prstGeom prst="rect">
            <a:avLst/>
          </a:prstGeom>
          <a:noFill/>
        </p:spPr>
        <p:txBody>
          <a:bodyPr wrap="square" rtlCol="0">
            <a:spAutoFit/>
          </a:bodyPr>
          <a:lstStyle/>
          <a:p>
            <a:r>
              <a:rPr lang="pt-BR" sz="3000" b="1" dirty="0" smtClean="0">
                <a:solidFill>
                  <a:schemeClr val="bg1"/>
                </a:solidFill>
                <a:latin typeface="Adobe Arabic" panose="02040503050201020203" pitchFamily="18" charset="-78"/>
                <a:cs typeface="Adobe Arabic" panose="02040503050201020203" pitchFamily="18" charset="-78"/>
              </a:rPr>
              <a:t>REFERÊNCIAS</a:t>
            </a:r>
            <a:endParaRPr lang="pt-BR" sz="3000" b="1" dirty="0">
              <a:solidFill>
                <a:schemeClr val="bg1"/>
              </a:solidFill>
              <a:latin typeface="Adobe Arabic" panose="02040503050201020203" pitchFamily="18" charset="-78"/>
              <a:cs typeface="Adobe Arabic" panose="02040503050201020203" pitchFamily="18" charset="-78"/>
            </a:endParaRPr>
          </a:p>
        </p:txBody>
      </p:sp>
      <p:sp>
        <p:nvSpPr>
          <p:cNvPr id="13" name="Fluxograma: Terminação 12"/>
          <p:cNvSpPr/>
          <p:nvPr/>
        </p:nvSpPr>
        <p:spPr>
          <a:xfrm>
            <a:off x="5176157" y="11445584"/>
            <a:ext cx="1110345" cy="490602"/>
          </a:xfrm>
          <a:prstGeom prst="flowChartTerminator">
            <a:avLst/>
          </a:prstGeom>
          <a:solidFill>
            <a:srgbClr val="2144C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 name="CaixaDeTexto 16"/>
          <p:cNvSpPr txBox="1"/>
          <p:nvPr/>
        </p:nvSpPr>
        <p:spPr>
          <a:xfrm>
            <a:off x="5324131" y="11490830"/>
            <a:ext cx="1479779" cy="400110"/>
          </a:xfrm>
          <a:prstGeom prst="rect">
            <a:avLst/>
          </a:prstGeom>
          <a:noFill/>
        </p:spPr>
        <p:txBody>
          <a:bodyPr wrap="square" rtlCol="0">
            <a:spAutoFit/>
          </a:bodyPr>
          <a:lstStyle/>
          <a:p>
            <a:r>
              <a:rPr lang="pt-BR" sz="2000" b="1" dirty="0" smtClean="0">
                <a:solidFill>
                  <a:schemeClr val="bg1"/>
                </a:solidFill>
                <a:latin typeface="Adobe Arabic" panose="02040503050201020203" pitchFamily="18" charset="-78"/>
                <a:cs typeface="Adobe Arabic" panose="02040503050201020203" pitchFamily="18" charset="-78"/>
              </a:rPr>
              <a:t>INÍCIO</a:t>
            </a:r>
            <a:endParaRPr lang="pt-BR" sz="2000" b="1" dirty="0">
              <a:solidFill>
                <a:schemeClr val="bg1"/>
              </a:solidFill>
              <a:latin typeface="Adobe Arabic" panose="02040503050201020203" pitchFamily="18" charset="-78"/>
              <a:cs typeface="Adobe Arabic" panose="02040503050201020203" pitchFamily="18" charset="-78"/>
            </a:endParaRPr>
          </a:p>
        </p:txBody>
      </p:sp>
      <p:sp>
        <p:nvSpPr>
          <p:cNvPr id="18" name="Fluxograma: Terminação 17"/>
          <p:cNvSpPr/>
          <p:nvPr/>
        </p:nvSpPr>
        <p:spPr>
          <a:xfrm>
            <a:off x="642257" y="11445584"/>
            <a:ext cx="1110345" cy="490602"/>
          </a:xfrm>
          <a:prstGeom prst="flowChartTerminator">
            <a:avLst/>
          </a:prstGeom>
          <a:solidFill>
            <a:srgbClr val="2144C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 name="CaixaDeTexto 18"/>
          <p:cNvSpPr txBox="1"/>
          <p:nvPr/>
        </p:nvSpPr>
        <p:spPr>
          <a:xfrm>
            <a:off x="724915" y="11490830"/>
            <a:ext cx="1479779" cy="400110"/>
          </a:xfrm>
          <a:prstGeom prst="rect">
            <a:avLst/>
          </a:prstGeom>
          <a:noFill/>
        </p:spPr>
        <p:txBody>
          <a:bodyPr wrap="square" rtlCol="0">
            <a:spAutoFit/>
          </a:bodyPr>
          <a:lstStyle/>
          <a:p>
            <a:r>
              <a:rPr lang="pt-BR" sz="2000" b="1" dirty="0" smtClean="0">
                <a:solidFill>
                  <a:schemeClr val="bg1"/>
                </a:solidFill>
                <a:latin typeface="Adobe Arabic" panose="02040503050201020203" pitchFamily="18" charset="-78"/>
                <a:cs typeface="Adobe Arabic" panose="02040503050201020203" pitchFamily="18" charset="-78"/>
              </a:rPr>
              <a:t>VOLTAR</a:t>
            </a:r>
            <a:endParaRPr lang="pt-BR" sz="2000" b="1" dirty="0">
              <a:solidFill>
                <a:schemeClr val="bg1"/>
              </a:solidFill>
              <a:latin typeface="Adobe Arabic" panose="02040503050201020203" pitchFamily="18" charset="-78"/>
              <a:cs typeface="Adobe Arabic" panose="02040503050201020203" pitchFamily="18" charset="-78"/>
            </a:endParaRPr>
          </a:p>
        </p:txBody>
      </p:sp>
      <p:grpSp>
        <p:nvGrpSpPr>
          <p:cNvPr id="11" name="Grupo 10"/>
          <p:cNvGrpSpPr/>
          <p:nvPr/>
        </p:nvGrpSpPr>
        <p:grpSpPr>
          <a:xfrm>
            <a:off x="5176157" y="-3"/>
            <a:ext cx="4727121" cy="4653643"/>
            <a:chOff x="5216979" y="-1"/>
            <a:chExt cx="4727121" cy="4653643"/>
          </a:xfrm>
        </p:grpSpPr>
        <p:sp>
          <p:nvSpPr>
            <p:cNvPr id="15" name="Elipse 14"/>
            <p:cNvSpPr/>
            <p:nvPr/>
          </p:nvSpPr>
          <p:spPr>
            <a:xfrm>
              <a:off x="5216979" y="0"/>
              <a:ext cx="3282042" cy="3282042"/>
            </a:xfrm>
            <a:prstGeom prst="ellipse">
              <a:avLst/>
            </a:prstGeom>
            <a:solidFill>
              <a:srgbClr val="2144C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 name="Retângulo 15"/>
            <p:cNvSpPr/>
            <p:nvPr/>
          </p:nvSpPr>
          <p:spPr>
            <a:xfrm>
              <a:off x="6858000" y="-1"/>
              <a:ext cx="3086100" cy="4653643"/>
            </a:xfrm>
            <a:prstGeom prst="rect">
              <a:avLst/>
            </a:prstGeom>
            <a:solidFill>
              <a:srgbClr val="FAFA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12" name="CaixaDeTexto 11"/>
          <p:cNvSpPr txBox="1"/>
          <p:nvPr/>
        </p:nvSpPr>
        <p:spPr>
          <a:xfrm>
            <a:off x="5324131" y="1287076"/>
            <a:ext cx="5902264" cy="707886"/>
          </a:xfrm>
          <a:prstGeom prst="rect">
            <a:avLst/>
          </a:prstGeom>
          <a:noFill/>
        </p:spPr>
        <p:txBody>
          <a:bodyPr wrap="square" rtlCol="0">
            <a:spAutoFit/>
          </a:bodyPr>
          <a:lstStyle/>
          <a:p>
            <a:r>
              <a:rPr lang="pt-BR" sz="4000" b="1" dirty="0" smtClean="0">
                <a:solidFill>
                  <a:schemeClr val="bg1"/>
                </a:solidFill>
                <a:latin typeface="Adobe Arabic" panose="02040503050201020203" pitchFamily="18" charset="-78"/>
                <a:cs typeface="Adobe Arabic" panose="02040503050201020203" pitchFamily="18" charset="-78"/>
              </a:rPr>
              <a:t>HPV</a:t>
            </a:r>
            <a:endParaRPr lang="pt-BR" sz="4000" b="1" dirty="0">
              <a:solidFill>
                <a:schemeClr val="bg1"/>
              </a:solidFill>
              <a:latin typeface="Adobe Arabic" panose="02040503050201020203" pitchFamily="18" charset="-78"/>
              <a:cs typeface="Adobe Arabic" panose="02040503050201020203" pitchFamily="18" charset="-78"/>
            </a:endParaRPr>
          </a:p>
        </p:txBody>
      </p:sp>
      <p:sp>
        <p:nvSpPr>
          <p:cNvPr id="20" name="CaixaDeTexto 19"/>
          <p:cNvSpPr txBox="1"/>
          <p:nvPr/>
        </p:nvSpPr>
        <p:spPr>
          <a:xfrm>
            <a:off x="473193" y="3327286"/>
            <a:ext cx="5813309" cy="4401205"/>
          </a:xfrm>
          <a:prstGeom prst="rect">
            <a:avLst/>
          </a:prstGeom>
          <a:noFill/>
        </p:spPr>
        <p:txBody>
          <a:bodyPr wrap="square" rtlCol="0">
            <a:spAutoFit/>
          </a:bodyPr>
          <a:lstStyle/>
          <a:p>
            <a:pPr algn="just"/>
            <a:r>
              <a:rPr lang="pt-BR" sz="2800" dirty="0">
                <a:latin typeface="Adobe Arabic" panose="02040503050201020203" pitchFamily="18" charset="-78"/>
                <a:cs typeface="Adobe Arabic" panose="02040503050201020203" pitchFamily="18" charset="-78"/>
              </a:rPr>
              <a:t>Vírus capaz de induzir lesões na pele ou mucosas, que podem estar associados, em homens, a cânceres de ânus, pênis, cavidade</a:t>
            </a:r>
          </a:p>
          <a:p>
            <a:pPr algn="just"/>
            <a:r>
              <a:rPr lang="pt-BR" sz="2800" dirty="0">
                <a:latin typeface="Adobe Arabic" panose="02040503050201020203" pitchFamily="18" charset="-78"/>
                <a:cs typeface="Adobe Arabic" panose="02040503050201020203" pitchFamily="18" charset="-78"/>
              </a:rPr>
              <a:t>oral, orofaringe, laringe e esôfago.  A principal via de transmissão do HPV é a relação</a:t>
            </a:r>
          </a:p>
          <a:p>
            <a:pPr algn="just"/>
            <a:r>
              <a:rPr lang="pt-BR" sz="2800" dirty="0">
                <a:latin typeface="Adobe Arabic" panose="02040503050201020203" pitchFamily="18" charset="-78"/>
                <a:cs typeface="Adobe Arabic" panose="02040503050201020203" pitchFamily="18" charset="-78"/>
              </a:rPr>
              <a:t>sexual, vaginal e anal, desprotegida, tanto em homens como em mulheres. Uma das formas de prevenção é ouso de preservativo durante o ato sexual  e vacinação oferecida pelo SUS a meninos e meninas. </a:t>
            </a:r>
          </a:p>
        </p:txBody>
      </p:sp>
    </p:spTree>
    <p:extLst>
      <p:ext uri="{BB962C8B-B14F-4D97-AF65-F5344CB8AC3E}">
        <p14:creationId xmlns:p14="http://schemas.microsoft.com/office/powerpoint/2010/main" val="20994351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p:cNvPicPr>
            <a:picLocks noChangeAspect="1"/>
          </p:cNvPicPr>
          <p:nvPr/>
        </p:nvPicPr>
        <p:blipFill>
          <a:blip r:embed="rId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0" y="2946571"/>
            <a:ext cx="6139543" cy="9245429"/>
          </a:xfrm>
          <a:prstGeom prst="rect">
            <a:avLst/>
          </a:prstGeom>
          <a:noFill/>
        </p:spPr>
      </p:pic>
      <p:sp>
        <p:nvSpPr>
          <p:cNvPr id="18" name="Fluxograma: Terminação 17"/>
          <p:cNvSpPr/>
          <p:nvPr/>
        </p:nvSpPr>
        <p:spPr>
          <a:xfrm>
            <a:off x="-32659" y="9400154"/>
            <a:ext cx="3102429" cy="611111"/>
          </a:xfrm>
          <a:prstGeom prst="flowChartTerminator">
            <a:avLst/>
          </a:prstGeom>
          <a:solidFill>
            <a:srgbClr val="2144C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nvGrpSpPr>
          <p:cNvPr id="19" name="Grupo 18"/>
          <p:cNvGrpSpPr/>
          <p:nvPr/>
        </p:nvGrpSpPr>
        <p:grpSpPr>
          <a:xfrm>
            <a:off x="5216979" y="-1"/>
            <a:ext cx="4727121" cy="4653643"/>
            <a:chOff x="5216979" y="-1"/>
            <a:chExt cx="4727121" cy="4653643"/>
          </a:xfrm>
        </p:grpSpPr>
        <p:sp>
          <p:nvSpPr>
            <p:cNvPr id="7" name="Elipse 6"/>
            <p:cNvSpPr/>
            <p:nvPr/>
          </p:nvSpPr>
          <p:spPr>
            <a:xfrm>
              <a:off x="5216979" y="0"/>
              <a:ext cx="3282042" cy="3282042"/>
            </a:xfrm>
            <a:prstGeom prst="ellipse">
              <a:avLst/>
            </a:prstGeom>
            <a:solidFill>
              <a:srgbClr val="2144C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Retângulo 7"/>
            <p:cNvSpPr/>
            <p:nvPr/>
          </p:nvSpPr>
          <p:spPr>
            <a:xfrm>
              <a:off x="6858000" y="-1"/>
              <a:ext cx="3086100" cy="4653643"/>
            </a:xfrm>
            <a:prstGeom prst="rect">
              <a:avLst/>
            </a:prstGeom>
            <a:solidFill>
              <a:srgbClr val="FAFA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12" name="CaixaDeTexto 11"/>
          <p:cNvSpPr txBox="1"/>
          <p:nvPr/>
        </p:nvSpPr>
        <p:spPr>
          <a:xfrm>
            <a:off x="1702256" y="1188795"/>
            <a:ext cx="7160077" cy="861774"/>
          </a:xfrm>
          <a:prstGeom prst="rect">
            <a:avLst/>
          </a:prstGeom>
          <a:noFill/>
        </p:spPr>
        <p:txBody>
          <a:bodyPr wrap="square" rtlCol="0">
            <a:spAutoFit/>
          </a:bodyPr>
          <a:lstStyle/>
          <a:p>
            <a:r>
              <a:rPr lang="pt-BR" sz="5000" dirty="0">
                <a:solidFill>
                  <a:srgbClr val="2144C3"/>
                </a:solidFill>
                <a:latin typeface="Adobe Arabic" panose="02040503050201020203" pitchFamily="18" charset="-78"/>
                <a:cs typeface="Adobe Arabic" panose="02040503050201020203" pitchFamily="18" charset="-78"/>
              </a:rPr>
              <a:t>PRÉ-NATAL </a:t>
            </a:r>
            <a:r>
              <a:rPr lang="pt-BR" sz="5000" dirty="0" smtClean="0">
                <a:solidFill>
                  <a:srgbClr val="2144C3"/>
                </a:solidFill>
                <a:latin typeface="Adobe Arabic" panose="02040503050201020203" pitchFamily="18" charset="-78"/>
                <a:cs typeface="Adobe Arabic" panose="02040503050201020203" pitchFamily="18" charset="-78"/>
              </a:rPr>
              <a:t>DO</a:t>
            </a:r>
            <a:r>
              <a:rPr lang="pt-BR" sz="5000" b="1" dirty="0" smtClean="0">
                <a:solidFill>
                  <a:srgbClr val="2144C3"/>
                </a:solidFill>
                <a:latin typeface="Adobe Arabic" panose="02040503050201020203" pitchFamily="18" charset="-78"/>
                <a:cs typeface="Adobe Arabic" panose="02040503050201020203" pitchFamily="18" charset="-78"/>
              </a:rPr>
              <a:t> </a:t>
            </a:r>
            <a:r>
              <a:rPr lang="pt-BR" sz="4000" b="1" dirty="0">
                <a:solidFill>
                  <a:schemeClr val="bg1"/>
                </a:solidFill>
                <a:latin typeface="Adobe Arabic" panose="02040503050201020203" pitchFamily="18" charset="-78"/>
                <a:cs typeface="Adobe Arabic" panose="02040503050201020203" pitchFamily="18" charset="-78"/>
              </a:rPr>
              <a:t>HOMEM</a:t>
            </a:r>
          </a:p>
        </p:txBody>
      </p:sp>
      <p:sp>
        <p:nvSpPr>
          <p:cNvPr id="9" name="CaixaDeTexto 8"/>
          <p:cNvSpPr txBox="1"/>
          <p:nvPr/>
        </p:nvSpPr>
        <p:spPr>
          <a:xfrm>
            <a:off x="146959" y="9442563"/>
            <a:ext cx="3384096" cy="553998"/>
          </a:xfrm>
          <a:prstGeom prst="rect">
            <a:avLst/>
          </a:prstGeom>
          <a:noFill/>
        </p:spPr>
        <p:txBody>
          <a:bodyPr wrap="square" rtlCol="0">
            <a:spAutoFit/>
          </a:bodyPr>
          <a:lstStyle/>
          <a:p>
            <a:r>
              <a:rPr lang="pt-BR" sz="3000" b="1" dirty="0" smtClean="0">
                <a:solidFill>
                  <a:schemeClr val="bg1"/>
                </a:solidFill>
                <a:latin typeface="Adobe Arabic" panose="02040503050201020203" pitchFamily="18" charset="-78"/>
                <a:cs typeface="Adobe Arabic" panose="02040503050201020203" pitchFamily="18" charset="-78"/>
              </a:rPr>
              <a:t>SAUDE DO HOMEM</a:t>
            </a:r>
            <a:endParaRPr lang="pt-BR" sz="3000" b="1" dirty="0">
              <a:solidFill>
                <a:schemeClr val="bg1"/>
              </a:solidFill>
              <a:latin typeface="Adobe Arabic" panose="02040503050201020203" pitchFamily="18" charset="-78"/>
              <a:cs typeface="Adobe Arabic" panose="02040503050201020203" pitchFamily="18" charset="-78"/>
            </a:endParaRPr>
          </a:p>
        </p:txBody>
      </p:sp>
      <p:sp>
        <p:nvSpPr>
          <p:cNvPr id="15" name="Fluxograma: Terminação 14"/>
          <p:cNvSpPr/>
          <p:nvPr/>
        </p:nvSpPr>
        <p:spPr>
          <a:xfrm>
            <a:off x="0" y="10131866"/>
            <a:ext cx="3102429" cy="611111"/>
          </a:xfrm>
          <a:prstGeom prst="flowChartTerminator">
            <a:avLst/>
          </a:prstGeom>
          <a:solidFill>
            <a:srgbClr val="2144C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CaixaDeTexto 10"/>
          <p:cNvSpPr txBox="1"/>
          <p:nvPr/>
        </p:nvSpPr>
        <p:spPr>
          <a:xfrm>
            <a:off x="146959" y="10188979"/>
            <a:ext cx="3514723" cy="553998"/>
          </a:xfrm>
          <a:prstGeom prst="rect">
            <a:avLst/>
          </a:prstGeom>
          <a:noFill/>
        </p:spPr>
        <p:txBody>
          <a:bodyPr wrap="square" rtlCol="0">
            <a:spAutoFit/>
          </a:bodyPr>
          <a:lstStyle/>
          <a:p>
            <a:r>
              <a:rPr lang="pt-BR" sz="3000" b="1" dirty="0" smtClean="0">
                <a:solidFill>
                  <a:schemeClr val="bg1"/>
                </a:solidFill>
                <a:latin typeface="Adobe Arabic" panose="02040503050201020203" pitchFamily="18" charset="-78"/>
                <a:cs typeface="Adobe Arabic" panose="02040503050201020203" pitchFamily="18" charset="-78"/>
              </a:rPr>
              <a:t>SAUDE DA CRIANÇA</a:t>
            </a:r>
            <a:endParaRPr lang="pt-BR" sz="3000" b="1" dirty="0">
              <a:solidFill>
                <a:schemeClr val="bg1"/>
              </a:solidFill>
              <a:latin typeface="Adobe Arabic" panose="02040503050201020203" pitchFamily="18" charset="-78"/>
              <a:cs typeface="Adobe Arabic" panose="02040503050201020203" pitchFamily="18" charset="-78"/>
            </a:endParaRPr>
          </a:p>
        </p:txBody>
      </p:sp>
      <p:sp>
        <p:nvSpPr>
          <p:cNvPr id="16" name="Fluxograma: Terminação 15"/>
          <p:cNvSpPr/>
          <p:nvPr/>
        </p:nvSpPr>
        <p:spPr>
          <a:xfrm>
            <a:off x="0" y="10863030"/>
            <a:ext cx="3102429" cy="582554"/>
          </a:xfrm>
          <a:prstGeom prst="flowChartTerminator">
            <a:avLst/>
          </a:prstGeom>
          <a:solidFill>
            <a:srgbClr val="2144C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CaixaDeTexto 13"/>
          <p:cNvSpPr txBox="1"/>
          <p:nvPr/>
        </p:nvSpPr>
        <p:spPr>
          <a:xfrm>
            <a:off x="-32658" y="10891586"/>
            <a:ext cx="3694340" cy="553998"/>
          </a:xfrm>
          <a:prstGeom prst="rect">
            <a:avLst/>
          </a:prstGeom>
          <a:noFill/>
        </p:spPr>
        <p:txBody>
          <a:bodyPr wrap="square" rtlCol="0">
            <a:spAutoFit/>
          </a:bodyPr>
          <a:lstStyle/>
          <a:p>
            <a:r>
              <a:rPr lang="pt-BR" sz="3000" b="1" dirty="0" smtClean="0">
                <a:solidFill>
                  <a:schemeClr val="bg1"/>
                </a:solidFill>
                <a:latin typeface="Adobe Arabic" panose="02040503050201020203" pitchFamily="18" charset="-78"/>
                <a:cs typeface="Adobe Arabic" panose="02040503050201020203" pitchFamily="18" charset="-78"/>
              </a:rPr>
              <a:t>SAUDE DA GESTANTE</a:t>
            </a:r>
            <a:endParaRPr lang="pt-BR" sz="3000" b="1" dirty="0">
              <a:solidFill>
                <a:schemeClr val="bg1"/>
              </a:solidFill>
              <a:latin typeface="Adobe Arabic" panose="02040503050201020203" pitchFamily="18" charset="-78"/>
              <a:cs typeface="Adobe Arabic" panose="02040503050201020203" pitchFamily="18" charset="-78"/>
            </a:endParaRPr>
          </a:p>
        </p:txBody>
      </p:sp>
    </p:spTree>
    <p:extLst>
      <p:ext uri="{BB962C8B-B14F-4D97-AF65-F5344CB8AC3E}">
        <p14:creationId xmlns:p14="http://schemas.microsoft.com/office/powerpoint/2010/main" val="184645252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upo 18"/>
          <p:cNvGrpSpPr/>
          <p:nvPr/>
        </p:nvGrpSpPr>
        <p:grpSpPr>
          <a:xfrm>
            <a:off x="5216979" y="-1"/>
            <a:ext cx="4727121" cy="4653643"/>
            <a:chOff x="5216979" y="-1"/>
            <a:chExt cx="4727121" cy="4653643"/>
          </a:xfrm>
        </p:grpSpPr>
        <p:sp>
          <p:nvSpPr>
            <p:cNvPr id="7" name="Elipse 6"/>
            <p:cNvSpPr/>
            <p:nvPr/>
          </p:nvSpPr>
          <p:spPr>
            <a:xfrm>
              <a:off x="5216979" y="0"/>
              <a:ext cx="3282042" cy="3282042"/>
            </a:xfrm>
            <a:prstGeom prst="ellipse">
              <a:avLst/>
            </a:prstGeom>
            <a:solidFill>
              <a:srgbClr val="2144C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Retângulo 7"/>
            <p:cNvSpPr/>
            <p:nvPr/>
          </p:nvSpPr>
          <p:spPr>
            <a:xfrm>
              <a:off x="6858000" y="-1"/>
              <a:ext cx="3086100" cy="4653643"/>
            </a:xfrm>
            <a:prstGeom prst="rect">
              <a:avLst/>
            </a:prstGeom>
            <a:solidFill>
              <a:srgbClr val="FAFA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12" name="CaixaDeTexto 11"/>
          <p:cNvSpPr txBox="1"/>
          <p:nvPr/>
        </p:nvSpPr>
        <p:spPr>
          <a:xfrm>
            <a:off x="1681846" y="1210134"/>
            <a:ext cx="7160077" cy="861774"/>
          </a:xfrm>
          <a:prstGeom prst="rect">
            <a:avLst/>
          </a:prstGeom>
          <a:noFill/>
        </p:spPr>
        <p:txBody>
          <a:bodyPr wrap="square" rtlCol="0">
            <a:spAutoFit/>
          </a:bodyPr>
          <a:lstStyle/>
          <a:p>
            <a:r>
              <a:rPr lang="pt-BR" sz="5000" dirty="0" smtClean="0">
                <a:solidFill>
                  <a:srgbClr val="2144C3"/>
                </a:solidFill>
                <a:latin typeface="Adobe Arabic" panose="02040503050201020203" pitchFamily="18" charset="-78"/>
                <a:cs typeface="Adobe Arabic" panose="02040503050201020203" pitchFamily="18" charset="-78"/>
              </a:rPr>
              <a:t>HIGIENIZAÇÃO </a:t>
            </a:r>
            <a:r>
              <a:rPr lang="pt-BR" sz="4000" b="1" dirty="0" smtClean="0">
                <a:solidFill>
                  <a:schemeClr val="bg1"/>
                </a:solidFill>
                <a:latin typeface="Adobe Arabic" panose="02040503050201020203" pitchFamily="18" charset="-78"/>
                <a:cs typeface="Adobe Arabic" panose="02040503050201020203" pitchFamily="18" charset="-78"/>
              </a:rPr>
              <a:t>PÊNIS</a:t>
            </a:r>
            <a:endParaRPr lang="pt-BR" sz="4000" b="1" dirty="0">
              <a:solidFill>
                <a:schemeClr val="bg1"/>
              </a:solidFill>
              <a:latin typeface="Adobe Arabic" panose="02040503050201020203" pitchFamily="18" charset="-78"/>
              <a:cs typeface="Adobe Arabic" panose="02040503050201020203" pitchFamily="18" charset="-78"/>
            </a:endParaRPr>
          </a:p>
        </p:txBody>
      </p:sp>
      <p:sp>
        <p:nvSpPr>
          <p:cNvPr id="21" name="Fluxograma: Terminação 20"/>
          <p:cNvSpPr/>
          <p:nvPr/>
        </p:nvSpPr>
        <p:spPr>
          <a:xfrm>
            <a:off x="-44907" y="7071614"/>
            <a:ext cx="3102429" cy="611111"/>
          </a:xfrm>
          <a:prstGeom prst="flowChartTerminator">
            <a:avLst/>
          </a:prstGeom>
          <a:solidFill>
            <a:srgbClr val="2144C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 name="Fluxograma: Terminação 22"/>
          <p:cNvSpPr/>
          <p:nvPr/>
        </p:nvSpPr>
        <p:spPr>
          <a:xfrm>
            <a:off x="0" y="7783066"/>
            <a:ext cx="3102429" cy="611111"/>
          </a:xfrm>
          <a:prstGeom prst="flowChartTerminator">
            <a:avLst/>
          </a:prstGeom>
          <a:solidFill>
            <a:srgbClr val="2144C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4" name="Fluxograma: Terminação 23"/>
          <p:cNvSpPr/>
          <p:nvPr/>
        </p:nvSpPr>
        <p:spPr>
          <a:xfrm>
            <a:off x="-14292" y="8479999"/>
            <a:ext cx="3102429" cy="582554"/>
          </a:xfrm>
          <a:prstGeom prst="flowChartTerminator">
            <a:avLst/>
          </a:prstGeom>
          <a:solidFill>
            <a:srgbClr val="2144C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5" name="Fluxograma: Terminação 24"/>
          <p:cNvSpPr/>
          <p:nvPr/>
        </p:nvSpPr>
        <p:spPr>
          <a:xfrm>
            <a:off x="-32659" y="6340265"/>
            <a:ext cx="3102429" cy="611111"/>
          </a:xfrm>
          <a:prstGeom prst="flowChartTerminator">
            <a:avLst/>
          </a:prstGeom>
          <a:solidFill>
            <a:srgbClr val="2144C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6" name="CaixaDeTexto 25"/>
          <p:cNvSpPr txBox="1"/>
          <p:nvPr/>
        </p:nvSpPr>
        <p:spPr>
          <a:xfrm>
            <a:off x="212271" y="6428565"/>
            <a:ext cx="3384096" cy="477054"/>
          </a:xfrm>
          <a:prstGeom prst="rect">
            <a:avLst/>
          </a:prstGeom>
          <a:noFill/>
        </p:spPr>
        <p:txBody>
          <a:bodyPr wrap="square" rtlCol="0">
            <a:spAutoFit/>
          </a:bodyPr>
          <a:lstStyle/>
          <a:p>
            <a:r>
              <a:rPr lang="pt-BR" sz="2500" b="1" dirty="0" smtClean="0">
                <a:solidFill>
                  <a:schemeClr val="bg1"/>
                </a:solidFill>
                <a:latin typeface="Adobe Arabic" panose="02040503050201020203" pitchFamily="18" charset="-78"/>
                <a:cs typeface="Adobe Arabic" panose="02040503050201020203" pitchFamily="18" charset="-78"/>
              </a:rPr>
              <a:t>NO BANHO</a:t>
            </a:r>
            <a:endParaRPr lang="pt-BR" sz="2500" b="1" dirty="0">
              <a:solidFill>
                <a:schemeClr val="bg1"/>
              </a:solidFill>
              <a:latin typeface="Adobe Arabic" panose="02040503050201020203" pitchFamily="18" charset="-78"/>
              <a:cs typeface="Adobe Arabic" panose="02040503050201020203" pitchFamily="18" charset="-78"/>
            </a:endParaRPr>
          </a:p>
        </p:txBody>
      </p:sp>
      <p:sp>
        <p:nvSpPr>
          <p:cNvPr id="27" name="CaixaDeTexto 26"/>
          <p:cNvSpPr txBox="1"/>
          <p:nvPr/>
        </p:nvSpPr>
        <p:spPr>
          <a:xfrm>
            <a:off x="212271" y="7157985"/>
            <a:ext cx="3384096" cy="477054"/>
          </a:xfrm>
          <a:prstGeom prst="rect">
            <a:avLst/>
          </a:prstGeom>
          <a:noFill/>
        </p:spPr>
        <p:txBody>
          <a:bodyPr wrap="square" rtlCol="0">
            <a:spAutoFit/>
          </a:bodyPr>
          <a:lstStyle/>
          <a:p>
            <a:r>
              <a:rPr lang="pt-BR" sz="2500" b="1" dirty="0" smtClean="0">
                <a:solidFill>
                  <a:schemeClr val="bg1"/>
                </a:solidFill>
                <a:latin typeface="Adobe Arabic" panose="02040503050201020203" pitchFamily="18" charset="-78"/>
                <a:cs typeface="Adobe Arabic" panose="02040503050201020203" pitchFamily="18" charset="-78"/>
              </a:rPr>
              <a:t>APÓS ATO SEXUAL</a:t>
            </a:r>
            <a:endParaRPr lang="pt-BR" sz="2500" b="1" dirty="0">
              <a:solidFill>
                <a:schemeClr val="bg1"/>
              </a:solidFill>
              <a:latin typeface="Adobe Arabic" panose="02040503050201020203" pitchFamily="18" charset="-78"/>
              <a:cs typeface="Adobe Arabic" panose="02040503050201020203" pitchFamily="18" charset="-78"/>
            </a:endParaRPr>
          </a:p>
        </p:txBody>
      </p:sp>
      <p:sp>
        <p:nvSpPr>
          <p:cNvPr id="28" name="CaixaDeTexto 27"/>
          <p:cNvSpPr txBox="1"/>
          <p:nvPr/>
        </p:nvSpPr>
        <p:spPr>
          <a:xfrm>
            <a:off x="212271" y="7875280"/>
            <a:ext cx="3384096" cy="477054"/>
          </a:xfrm>
          <a:prstGeom prst="rect">
            <a:avLst/>
          </a:prstGeom>
          <a:noFill/>
        </p:spPr>
        <p:txBody>
          <a:bodyPr wrap="square" rtlCol="0">
            <a:spAutoFit/>
          </a:bodyPr>
          <a:lstStyle/>
          <a:p>
            <a:r>
              <a:rPr lang="pt-BR" sz="2500" b="1" dirty="0" smtClean="0">
                <a:solidFill>
                  <a:schemeClr val="bg1"/>
                </a:solidFill>
                <a:latin typeface="Adobe Arabic" panose="02040503050201020203" pitchFamily="18" charset="-78"/>
                <a:cs typeface="Adobe Arabic" panose="02040503050201020203" pitchFamily="18" charset="-78"/>
              </a:rPr>
              <a:t>DEPILAÇÃO</a:t>
            </a:r>
            <a:endParaRPr lang="pt-BR" sz="2500" b="1" dirty="0">
              <a:solidFill>
                <a:schemeClr val="bg1"/>
              </a:solidFill>
              <a:latin typeface="Adobe Arabic" panose="02040503050201020203" pitchFamily="18" charset="-78"/>
              <a:cs typeface="Adobe Arabic" panose="02040503050201020203" pitchFamily="18" charset="-78"/>
            </a:endParaRPr>
          </a:p>
        </p:txBody>
      </p:sp>
      <p:sp>
        <p:nvSpPr>
          <p:cNvPr id="29" name="CaixaDeTexto 28"/>
          <p:cNvSpPr txBox="1"/>
          <p:nvPr/>
        </p:nvSpPr>
        <p:spPr>
          <a:xfrm>
            <a:off x="212271" y="8532749"/>
            <a:ext cx="3384096" cy="477054"/>
          </a:xfrm>
          <a:prstGeom prst="rect">
            <a:avLst/>
          </a:prstGeom>
          <a:noFill/>
        </p:spPr>
        <p:txBody>
          <a:bodyPr wrap="square" rtlCol="0">
            <a:spAutoFit/>
          </a:bodyPr>
          <a:lstStyle/>
          <a:p>
            <a:r>
              <a:rPr lang="pt-BR" sz="2500" b="1" dirty="0" smtClean="0">
                <a:solidFill>
                  <a:schemeClr val="bg1"/>
                </a:solidFill>
                <a:latin typeface="Adobe Arabic" panose="02040503050201020203" pitchFamily="18" charset="-78"/>
                <a:cs typeface="Adobe Arabic" panose="02040503050201020203" pitchFamily="18" charset="-78"/>
              </a:rPr>
              <a:t>ROUPAS INTIMAS</a:t>
            </a:r>
            <a:endParaRPr lang="pt-BR" sz="2500" b="1" dirty="0">
              <a:solidFill>
                <a:schemeClr val="bg1"/>
              </a:solidFill>
              <a:latin typeface="Adobe Arabic" panose="02040503050201020203" pitchFamily="18" charset="-78"/>
              <a:cs typeface="Adobe Arabic" panose="02040503050201020203" pitchFamily="18" charset="-78"/>
            </a:endParaRPr>
          </a:p>
        </p:txBody>
      </p:sp>
      <p:sp>
        <p:nvSpPr>
          <p:cNvPr id="36" name="Fluxograma: Terminação 35"/>
          <p:cNvSpPr/>
          <p:nvPr/>
        </p:nvSpPr>
        <p:spPr>
          <a:xfrm>
            <a:off x="5210852" y="11502042"/>
            <a:ext cx="1110345" cy="490602"/>
          </a:xfrm>
          <a:prstGeom prst="flowChartTerminator">
            <a:avLst/>
          </a:prstGeom>
          <a:solidFill>
            <a:srgbClr val="2144C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7" name="CaixaDeTexto 36"/>
          <p:cNvSpPr txBox="1"/>
          <p:nvPr/>
        </p:nvSpPr>
        <p:spPr>
          <a:xfrm>
            <a:off x="5261885" y="11522211"/>
            <a:ext cx="3384096" cy="477054"/>
          </a:xfrm>
          <a:prstGeom prst="rect">
            <a:avLst/>
          </a:prstGeom>
          <a:noFill/>
        </p:spPr>
        <p:txBody>
          <a:bodyPr wrap="square" rtlCol="0">
            <a:spAutoFit/>
          </a:bodyPr>
          <a:lstStyle/>
          <a:p>
            <a:r>
              <a:rPr lang="pt-BR" sz="2500" b="1" dirty="0" smtClean="0">
                <a:solidFill>
                  <a:schemeClr val="bg1"/>
                </a:solidFill>
                <a:latin typeface="Adobe Arabic" panose="02040503050201020203" pitchFamily="18" charset="-78"/>
                <a:cs typeface="Adobe Arabic" panose="02040503050201020203" pitchFamily="18" charset="-78"/>
              </a:rPr>
              <a:t>INÍCIO</a:t>
            </a:r>
            <a:endParaRPr lang="pt-BR" sz="2500" b="1" dirty="0">
              <a:solidFill>
                <a:schemeClr val="bg1"/>
              </a:solidFill>
              <a:latin typeface="Adobe Arabic" panose="02040503050201020203" pitchFamily="18" charset="-78"/>
              <a:cs typeface="Adobe Arabic" panose="02040503050201020203" pitchFamily="18" charset="-78"/>
            </a:endParaRPr>
          </a:p>
        </p:txBody>
      </p:sp>
      <p:sp>
        <p:nvSpPr>
          <p:cNvPr id="38" name="Fluxograma: Terminação 37"/>
          <p:cNvSpPr/>
          <p:nvPr/>
        </p:nvSpPr>
        <p:spPr>
          <a:xfrm>
            <a:off x="595988" y="11506847"/>
            <a:ext cx="1110345" cy="490602"/>
          </a:xfrm>
          <a:prstGeom prst="flowChartTerminator">
            <a:avLst/>
          </a:prstGeom>
          <a:solidFill>
            <a:srgbClr val="2144C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CaixaDeTexto 38"/>
          <p:cNvSpPr txBox="1"/>
          <p:nvPr/>
        </p:nvSpPr>
        <p:spPr>
          <a:xfrm>
            <a:off x="595988" y="11525471"/>
            <a:ext cx="3384096" cy="477054"/>
          </a:xfrm>
          <a:prstGeom prst="rect">
            <a:avLst/>
          </a:prstGeom>
          <a:noFill/>
        </p:spPr>
        <p:txBody>
          <a:bodyPr wrap="square" rtlCol="0">
            <a:spAutoFit/>
          </a:bodyPr>
          <a:lstStyle/>
          <a:p>
            <a:r>
              <a:rPr lang="pt-BR" sz="2500" b="1" dirty="0" smtClean="0">
                <a:solidFill>
                  <a:schemeClr val="bg1"/>
                </a:solidFill>
                <a:latin typeface="Adobe Arabic" panose="02040503050201020203" pitchFamily="18" charset="-78"/>
                <a:cs typeface="Adobe Arabic" panose="02040503050201020203" pitchFamily="18" charset="-78"/>
              </a:rPr>
              <a:t>VOLTAR</a:t>
            </a:r>
            <a:endParaRPr lang="pt-BR" sz="2500" b="1" dirty="0">
              <a:solidFill>
                <a:schemeClr val="bg1"/>
              </a:solidFill>
              <a:latin typeface="Adobe Arabic" panose="02040503050201020203" pitchFamily="18" charset="-78"/>
              <a:cs typeface="Adobe Arabic" panose="02040503050201020203" pitchFamily="18" charset="-78"/>
            </a:endParaRPr>
          </a:p>
        </p:txBody>
      </p:sp>
      <p:sp>
        <p:nvSpPr>
          <p:cNvPr id="18" name="Fluxograma: Terminação 17"/>
          <p:cNvSpPr/>
          <p:nvPr/>
        </p:nvSpPr>
        <p:spPr>
          <a:xfrm>
            <a:off x="-44908" y="5611712"/>
            <a:ext cx="3102429" cy="611111"/>
          </a:xfrm>
          <a:prstGeom prst="flowChartTerminator">
            <a:avLst/>
          </a:prstGeom>
          <a:solidFill>
            <a:srgbClr val="2144C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0" name="CaixaDeTexto 19"/>
          <p:cNvSpPr txBox="1"/>
          <p:nvPr/>
        </p:nvSpPr>
        <p:spPr>
          <a:xfrm>
            <a:off x="212271" y="5699145"/>
            <a:ext cx="3384096" cy="477054"/>
          </a:xfrm>
          <a:prstGeom prst="rect">
            <a:avLst/>
          </a:prstGeom>
          <a:noFill/>
        </p:spPr>
        <p:txBody>
          <a:bodyPr wrap="square" rtlCol="0">
            <a:spAutoFit/>
          </a:bodyPr>
          <a:lstStyle/>
          <a:p>
            <a:r>
              <a:rPr lang="pt-BR" sz="2500" b="1" dirty="0" smtClean="0">
                <a:solidFill>
                  <a:schemeClr val="bg1"/>
                </a:solidFill>
                <a:latin typeface="Adobe Arabic" panose="02040503050201020203" pitchFamily="18" charset="-78"/>
                <a:cs typeface="Adobe Arabic" panose="02040503050201020203" pitchFamily="18" charset="-78"/>
              </a:rPr>
              <a:t>NA MICÇÃO</a:t>
            </a:r>
            <a:endParaRPr lang="pt-BR" sz="2500" b="1" dirty="0">
              <a:solidFill>
                <a:schemeClr val="bg1"/>
              </a:solidFill>
              <a:latin typeface="Adobe Arabic" panose="02040503050201020203" pitchFamily="18" charset="-78"/>
              <a:cs typeface="Adobe Arabic" panose="02040503050201020203" pitchFamily="18" charset="-78"/>
            </a:endParaRPr>
          </a:p>
        </p:txBody>
      </p:sp>
    </p:spTree>
    <p:extLst>
      <p:ext uri="{BB962C8B-B14F-4D97-AF65-F5344CB8AC3E}">
        <p14:creationId xmlns:p14="http://schemas.microsoft.com/office/powerpoint/2010/main" val="251685434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tângulo 7"/>
          <p:cNvSpPr/>
          <p:nvPr/>
        </p:nvSpPr>
        <p:spPr>
          <a:xfrm>
            <a:off x="6858000" y="-1"/>
            <a:ext cx="3086100" cy="4653643"/>
          </a:xfrm>
          <a:prstGeom prst="rect">
            <a:avLst/>
          </a:prstGeom>
          <a:solidFill>
            <a:srgbClr val="FAFA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CaixaDeTexto 13"/>
          <p:cNvSpPr txBox="1"/>
          <p:nvPr/>
        </p:nvSpPr>
        <p:spPr>
          <a:xfrm>
            <a:off x="146959" y="10891586"/>
            <a:ext cx="3694340" cy="553998"/>
          </a:xfrm>
          <a:prstGeom prst="rect">
            <a:avLst/>
          </a:prstGeom>
          <a:noFill/>
        </p:spPr>
        <p:txBody>
          <a:bodyPr wrap="square" rtlCol="0">
            <a:spAutoFit/>
          </a:bodyPr>
          <a:lstStyle/>
          <a:p>
            <a:r>
              <a:rPr lang="pt-BR" sz="3000" b="1" dirty="0" smtClean="0">
                <a:solidFill>
                  <a:schemeClr val="bg1"/>
                </a:solidFill>
                <a:latin typeface="Adobe Arabic" panose="02040503050201020203" pitchFamily="18" charset="-78"/>
                <a:cs typeface="Adobe Arabic" panose="02040503050201020203" pitchFamily="18" charset="-78"/>
              </a:rPr>
              <a:t>REFERÊNCIAS</a:t>
            </a:r>
            <a:endParaRPr lang="pt-BR" sz="3000" b="1" dirty="0">
              <a:solidFill>
                <a:schemeClr val="bg1"/>
              </a:solidFill>
              <a:latin typeface="Adobe Arabic" panose="02040503050201020203" pitchFamily="18" charset="-78"/>
              <a:cs typeface="Adobe Arabic" panose="02040503050201020203" pitchFamily="18" charset="-78"/>
            </a:endParaRPr>
          </a:p>
        </p:txBody>
      </p:sp>
      <p:sp>
        <p:nvSpPr>
          <p:cNvPr id="13" name="Fluxograma: Terminação 12"/>
          <p:cNvSpPr/>
          <p:nvPr/>
        </p:nvSpPr>
        <p:spPr>
          <a:xfrm>
            <a:off x="5176157" y="11445584"/>
            <a:ext cx="1110345" cy="490602"/>
          </a:xfrm>
          <a:prstGeom prst="flowChartTerminator">
            <a:avLst/>
          </a:prstGeom>
          <a:solidFill>
            <a:srgbClr val="2144C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 name="CaixaDeTexto 16"/>
          <p:cNvSpPr txBox="1"/>
          <p:nvPr/>
        </p:nvSpPr>
        <p:spPr>
          <a:xfrm>
            <a:off x="5324131" y="11490830"/>
            <a:ext cx="1479779" cy="400110"/>
          </a:xfrm>
          <a:prstGeom prst="rect">
            <a:avLst/>
          </a:prstGeom>
          <a:noFill/>
        </p:spPr>
        <p:txBody>
          <a:bodyPr wrap="square" rtlCol="0">
            <a:spAutoFit/>
          </a:bodyPr>
          <a:lstStyle/>
          <a:p>
            <a:r>
              <a:rPr lang="pt-BR" sz="2000" b="1" dirty="0" smtClean="0">
                <a:solidFill>
                  <a:schemeClr val="bg1"/>
                </a:solidFill>
                <a:latin typeface="Adobe Arabic" panose="02040503050201020203" pitchFamily="18" charset="-78"/>
                <a:cs typeface="Adobe Arabic" panose="02040503050201020203" pitchFamily="18" charset="-78"/>
              </a:rPr>
              <a:t>INÍCIO</a:t>
            </a:r>
            <a:endParaRPr lang="pt-BR" sz="2000" b="1" dirty="0">
              <a:solidFill>
                <a:schemeClr val="bg1"/>
              </a:solidFill>
              <a:latin typeface="Adobe Arabic" panose="02040503050201020203" pitchFamily="18" charset="-78"/>
              <a:cs typeface="Adobe Arabic" panose="02040503050201020203" pitchFamily="18" charset="-78"/>
            </a:endParaRPr>
          </a:p>
        </p:txBody>
      </p:sp>
      <p:sp>
        <p:nvSpPr>
          <p:cNvPr id="18" name="Fluxograma: Terminação 17"/>
          <p:cNvSpPr/>
          <p:nvPr/>
        </p:nvSpPr>
        <p:spPr>
          <a:xfrm>
            <a:off x="642257" y="11445584"/>
            <a:ext cx="1110345" cy="490602"/>
          </a:xfrm>
          <a:prstGeom prst="flowChartTerminator">
            <a:avLst/>
          </a:prstGeom>
          <a:solidFill>
            <a:srgbClr val="2144C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 name="CaixaDeTexto 18"/>
          <p:cNvSpPr txBox="1"/>
          <p:nvPr/>
        </p:nvSpPr>
        <p:spPr>
          <a:xfrm>
            <a:off x="724915" y="11490830"/>
            <a:ext cx="1479779" cy="400110"/>
          </a:xfrm>
          <a:prstGeom prst="rect">
            <a:avLst/>
          </a:prstGeom>
          <a:noFill/>
        </p:spPr>
        <p:txBody>
          <a:bodyPr wrap="square" rtlCol="0">
            <a:spAutoFit/>
          </a:bodyPr>
          <a:lstStyle/>
          <a:p>
            <a:r>
              <a:rPr lang="pt-BR" sz="2000" b="1" dirty="0" smtClean="0">
                <a:solidFill>
                  <a:schemeClr val="bg1"/>
                </a:solidFill>
                <a:latin typeface="Adobe Arabic" panose="02040503050201020203" pitchFamily="18" charset="-78"/>
                <a:cs typeface="Adobe Arabic" panose="02040503050201020203" pitchFamily="18" charset="-78"/>
              </a:rPr>
              <a:t>VOLTAR</a:t>
            </a:r>
            <a:endParaRPr lang="pt-BR" sz="2000" b="1" dirty="0">
              <a:solidFill>
                <a:schemeClr val="bg1"/>
              </a:solidFill>
              <a:latin typeface="Adobe Arabic" panose="02040503050201020203" pitchFamily="18" charset="-78"/>
              <a:cs typeface="Adobe Arabic" panose="02040503050201020203" pitchFamily="18" charset="-78"/>
            </a:endParaRPr>
          </a:p>
        </p:txBody>
      </p:sp>
      <p:grpSp>
        <p:nvGrpSpPr>
          <p:cNvPr id="11" name="Grupo 10"/>
          <p:cNvGrpSpPr/>
          <p:nvPr/>
        </p:nvGrpSpPr>
        <p:grpSpPr>
          <a:xfrm>
            <a:off x="5242490" y="-1"/>
            <a:ext cx="4727121" cy="4653643"/>
            <a:chOff x="5216979" y="-1"/>
            <a:chExt cx="4727121" cy="4653643"/>
          </a:xfrm>
        </p:grpSpPr>
        <p:sp>
          <p:nvSpPr>
            <p:cNvPr id="15" name="Elipse 14"/>
            <p:cNvSpPr/>
            <p:nvPr/>
          </p:nvSpPr>
          <p:spPr>
            <a:xfrm>
              <a:off x="5216979" y="0"/>
              <a:ext cx="3282042" cy="3282042"/>
            </a:xfrm>
            <a:prstGeom prst="ellipse">
              <a:avLst/>
            </a:prstGeom>
            <a:solidFill>
              <a:srgbClr val="2144C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 name="Retângulo 15"/>
            <p:cNvSpPr/>
            <p:nvPr/>
          </p:nvSpPr>
          <p:spPr>
            <a:xfrm>
              <a:off x="6858000" y="-1"/>
              <a:ext cx="3086100" cy="4653643"/>
            </a:xfrm>
            <a:prstGeom prst="rect">
              <a:avLst/>
            </a:prstGeom>
            <a:solidFill>
              <a:srgbClr val="FAFA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20" name="CaixaDeTexto 19"/>
          <p:cNvSpPr txBox="1"/>
          <p:nvPr/>
        </p:nvSpPr>
        <p:spPr>
          <a:xfrm>
            <a:off x="473193" y="3327286"/>
            <a:ext cx="5813309" cy="3539430"/>
          </a:xfrm>
          <a:prstGeom prst="rect">
            <a:avLst/>
          </a:prstGeom>
          <a:noFill/>
        </p:spPr>
        <p:txBody>
          <a:bodyPr wrap="square" rtlCol="0">
            <a:spAutoFit/>
          </a:bodyPr>
          <a:lstStyle/>
          <a:p>
            <a:pPr algn="just"/>
            <a:r>
              <a:rPr lang="pt-BR" sz="2800" dirty="0">
                <a:latin typeface="Adobe Arabic" panose="02040503050201020203" pitchFamily="18" charset="-78"/>
                <a:cs typeface="Adobe Arabic" panose="02040503050201020203" pitchFamily="18" charset="-78"/>
              </a:rPr>
              <a:t>Lavar as mão antes de urinar é muito importante, porque diminui o risco de levar bactérias e fungos para a região genital</a:t>
            </a:r>
            <a:r>
              <a:rPr lang="pt-BR" sz="2800" dirty="0" smtClean="0">
                <a:latin typeface="Adobe Arabic" panose="02040503050201020203" pitchFamily="18" charset="-78"/>
                <a:cs typeface="Adobe Arabic" panose="02040503050201020203" pitchFamily="18" charset="-78"/>
              </a:rPr>
              <a:t>. Embora </a:t>
            </a:r>
            <a:r>
              <a:rPr lang="pt-BR" sz="2800" dirty="0">
                <a:latin typeface="Adobe Arabic" panose="02040503050201020203" pitchFamily="18" charset="-78"/>
                <a:cs typeface="Adobe Arabic" panose="02040503050201020203" pitchFamily="18" charset="-78"/>
              </a:rPr>
              <a:t>não exista o hábito, também é preciso enxugar o pênis com papel higiênico após urinar. As gotas de urina que ficam na cueca quando em contato com a pele podem provocar uma inflamação local ou mesmo infecções </a:t>
            </a:r>
            <a:r>
              <a:rPr lang="pt-BR" sz="2800" dirty="0" err="1">
                <a:latin typeface="Adobe Arabic" panose="02040503050201020203" pitchFamily="18" charset="-78"/>
                <a:cs typeface="Adobe Arabic" panose="02040503050201020203" pitchFamily="18" charset="-78"/>
              </a:rPr>
              <a:t>fúngicas</a:t>
            </a:r>
            <a:r>
              <a:rPr lang="pt-BR" sz="2800" dirty="0">
                <a:latin typeface="Adobe Arabic" panose="02040503050201020203" pitchFamily="18" charset="-78"/>
                <a:cs typeface="Adobe Arabic" panose="02040503050201020203" pitchFamily="18" charset="-78"/>
              </a:rPr>
              <a:t>.</a:t>
            </a:r>
          </a:p>
        </p:txBody>
      </p:sp>
      <p:sp>
        <p:nvSpPr>
          <p:cNvPr id="21" name="CaixaDeTexto 20"/>
          <p:cNvSpPr txBox="1"/>
          <p:nvPr/>
        </p:nvSpPr>
        <p:spPr>
          <a:xfrm>
            <a:off x="5209329" y="1287078"/>
            <a:ext cx="1845125" cy="707886"/>
          </a:xfrm>
          <a:prstGeom prst="rect">
            <a:avLst/>
          </a:prstGeom>
          <a:noFill/>
        </p:spPr>
        <p:txBody>
          <a:bodyPr wrap="square" rtlCol="0">
            <a:spAutoFit/>
          </a:bodyPr>
          <a:lstStyle/>
          <a:p>
            <a:r>
              <a:rPr lang="pt-BR" sz="4000" b="1" dirty="0" smtClean="0">
                <a:solidFill>
                  <a:schemeClr val="bg1"/>
                </a:solidFill>
                <a:latin typeface="Adobe Arabic" panose="02040503050201020203" pitchFamily="18" charset="-78"/>
                <a:cs typeface="Adobe Arabic" panose="02040503050201020203" pitchFamily="18" charset="-78"/>
              </a:rPr>
              <a:t>MICÇÃO</a:t>
            </a:r>
            <a:endParaRPr lang="pt-BR" sz="4000" b="1" dirty="0">
              <a:solidFill>
                <a:schemeClr val="bg1"/>
              </a:solidFill>
              <a:latin typeface="Adobe Arabic" panose="02040503050201020203" pitchFamily="18" charset="-78"/>
              <a:cs typeface="Adobe Arabic" panose="02040503050201020203" pitchFamily="18" charset="-78"/>
            </a:endParaRPr>
          </a:p>
        </p:txBody>
      </p:sp>
    </p:spTree>
    <p:extLst>
      <p:ext uri="{BB962C8B-B14F-4D97-AF65-F5344CB8AC3E}">
        <p14:creationId xmlns:p14="http://schemas.microsoft.com/office/powerpoint/2010/main" val="145387719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tângulo 7"/>
          <p:cNvSpPr/>
          <p:nvPr/>
        </p:nvSpPr>
        <p:spPr>
          <a:xfrm>
            <a:off x="6858000" y="-1"/>
            <a:ext cx="3086100" cy="4653643"/>
          </a:xfrm>
          <a:prstGeom prst="rect">
            <a:avLst/>
          </a:prstGeom>
          <a:solidFill>
            <a:srgbClr val="FAFA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CaixaDeTexto 13"/>
          <p:cNvSpPr txBox="1"/>
          <p:nvPr/>
        </p:nvSpPr>
        <p:spPr>
          <a:xfrm>
            <a:off x="146959" y="10891586"/>
            <a:ext cx="3694340" cy="553998"/>
          </a:xfrm>
          <a:prstGeom prst="rect">
            <a:avLst/>
          </a:prstGeom>
          <a:noFill/>
        </p:spPr>
        <p:txBody>
          <a:bodyPr wrap="square" rtlCol="0">
            <a:spAutoFit/>
          </a:bodyPr>
          <a:lstStyle/>
          <a:p>
            <a:r>
              <a:rPr lang="pt-BR" sz="3000" b="1" dirty="0" smtClean="0">
                <a:solidFill>
                  <a:schemeClr val="bg1"/>
                </a:solidFill>
                <a:latin typeface="Adobe Arabic" panose="02040503050201020203" pitchFamily="18" charset="-78"/>
                <a:cs typeface="Adobe Arabic" panose="02040503050201020203" pitchFamily="18" charset="-78"/>
              </a:rPr>
              <a:t>REFERÊNCIAS</a:t>
            </a:r>
            <a:endParaRPr lang="pt-BR" sz="3000" b="1" dirty="0">
              <a:solidFill>
                <a:schemeClr val="bg1"/>
              </a:solidFill>
              <a:latin typeface="Adobe Arabic" panose="02040503050201020203" pitchFamily="18" charset="-78"/>
              <a:cs typeface="Adobe Arabic" panose="02040503050201020203" pitchFamily="18" charset="-78"/>
            </a:endParaRPr>
          </a:p>
        </p:txBody>
      </p:sp>
      <p:sp>
        <p:nvSpPr>
          <p:cNvPr id="13" name="Fluxograma: Terminação 12"/>
          <p:cNvSpPr/>
          <p:nvPr/>
        </p:nvSpPr>
        <p:spPr>
          <a:xfrm>
            <a:off x="5176157" y="11445584"/>
            <a:ext cx="1110345" cy="490602"/>
          </a:xfrm>
          <a:prstGeom prst="flowChartTerminator">
            <a:avLst/>
          </a:prstGeom>
          <a:solidFill>
            <a:srgbClr val="2144C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 name="CaixaDeTexto 16"/>
          <p:cNvSpPr txBox="1"/>
          <p:nvPr/>
        </p:nvSpPr>
        <p:spPr>
          <a:xfrm>
            <a:off x="5324131" y="11490830"/>
            <a:ext cx="1479779" cy="400110"/>
          </a:xfrm>
          <a:prstGeom prst="rect">
            <a:avLst/>
          </a:prstGeom>
          <a:noFill/>
        </p:spPr>
        <p:txBody>
          <a:bodyPr wrap="square" rtlCol="0">
            <a:spAutoFit/>
          </a:bodyPr>
          <a:lstStyle/>
          <a:p>
            <a:r>
              <a:rPr lang="pt-BR" sz="2000" b="1" dirty="0" smtClean="0">
                <a:solidFill>
                  <a:schemeClr val="bg1"/>
                </a:solidFill>
                <a:latin typeface="Adobe Arabic" panose="02040503050201020203" pitchFamily="18" charset="-78"/>
                <a:cs typeface="Adobe Arabic" panose="02040503050201020203" pitchFamily="18" charset="-78"/>
              </a:rPr>
              <a:t>INÍCIO</a:t>
            </a:r>
            <a:endParaRPr lang="pt-BR" sz="2000" b="1" dirty="0">
              <a:solidFill>
                <a:schemeClr val="bg1"/>
              </a:solidFill>
              <a:latin typeface="Adobe Arabic" panose="02040503050201020203" pitchFamily="18" charset="-78"/>
              <a:cs typeface="Adobe Arabic" panose="02040503050201020203" pitchFamily="18" charset="-78"/>
            </a:endParaRPr>
          </a:p>
        </p:txBody>
      </p:sp>
      <p:sp>
        <p:nvSpPr>
          <p:cNvPr id="18" name="Fluxograma: Terminação 17"/>
          <p:cNvSpPr/>
          <p:nvPr/>
        </p:nvSpPr>
        <p:spPr>
          <a:xfrm>
            <a:off x="642257" y="11445584"/>
            <a:ext cx="1110345" cy="490602"/>
          </a:xfrm>
          <a:prstGeom prst="flowChartTerminator">
            <a:avLst/>
          </a:prstGeom>
          <a:solidFill>
            <a:srgbClr val="2144C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 name="CaixaDeTexto 18"/>
          <p:cNvSpPr txBox="1"/>
          <p:nvPr/>
        </p:nvSpPr>
        <p:spPr>
          <a:xfrm>
            <a:off x="724915" y="11490830"/>
            <a:ext cx="1479779" cy="400110"/>
          </a:xfrm>
          <a:prstGeom prst="rect">
            <a:avLst/>
          </a:prstGeom>
          <a:noFill/>
        </p:spPr>
        <p:txBody>
          <a:bodyPr wrap="square" rtlCol="0">
            <a:spAutoFit/>
          </a:bodyPr>
          <a:lstStyle/>
          <a:p>
            <a:r>
              <a:rPr lang="pt-BR" sz="2000" b="1" dirty="0" smtClean="0">
                <a:solidFill>
                  <a:schemeClr val="bg1"/>
                </a:solidFill>
                <a:latin typeface="Adobe Arabic" panose="02040503050201020203" pitchFamily="18" charset="-78"/>
                <a:cs typeface="Adobe Arabic" panose="02040503050201020203" pitchFamily="18" charset="-78"/>
              </a:rPr>
              <a:t>VOLTAR</a:t>
            </a:r>
            <a:endParaRPr lang="pt-BR" sz="2000" b="1" dirty="0">
              <a:solidFill>
                <a:schemeClr val="bg1"/>
              </a:solidFill>
              <a:latin typeface="Adobe Arabic" panose="02040503050201020203" pitchFamily="18" charset="-78"/>
              <a:cs typeface="Adobe Arabic" panose="02040503050201020203" pitchFamily="18" charset="-78"/>
            </a:endParaRPr>
          </a:p>
        </p:txBody>
      </p:sp>
      <p:grpSp>
        <p:nvGrpSpPr>
          <p:cNvPr id="11" name="Grupo 10"/>
          <p:cNvGrpSpPr/>
          <p:nvPr/>
        </p:nvGrpSpPr>
        <p:grpSpPr>
          <a:xfrm>
            <a:off x="5216982" y="22622"/>
            <a:ext cx="4727121" cy="4653643"/>
            <a:chOff x="5216979" y="-1"/>
            <a:chExt cx="4727121" cy="4653643"/>
          </a:xfrm>
        </p:grpSpPr>
        <p:sp>
          <p:nvSpPr>
            <p:cNvPr id="15" name="Elipse 14"/>
            <p:cNvSpPr/>
            <p:nvPr/>
          </p:nvSpPr>
          <p:spPr>
            <a:xfrm>
              <a:off x="5216979" y="0"/>
              <a:ext cx="3282042" cy="3282042"/>
            </a:xfrm>
            <a:prstGeom prst="ellipse">
              <a:avLst/>
            </a:prstGeom>
            <a:solidFill>
              <a:srgbClr val="2144C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 name="Retângulo 15"/>
            <p:cNvSpPr/>
            <p:nvPr/>
          </p:nvSpPr>
          <p:spPr>
            <a:xfrm>
              <a:off x="6858000" y="-1"/>
              <a:ext cx="3086100" cy="4653643"/>
            </a:xfrm>
            <a:prstGeom prst="rect">
              <a:avLst/>
            </a:prstGeom>
            <a:solidFill>
              <a:srgbClr val="FAFA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20" name="CaixaDeTexto 19"/>
          <p:cNvSpPr txBox="1"/>
          <p:nvPr/>
        </p:nvSpPr>
        <p:spPr>
          <a:xfrm>
            <a:off x="473193" y="3327286"/>
            <a:ext cx="5813309" cy="5693866"/>
          </a:xfrm>
          <a:prstGeom prst="rect">
            <a:avLst/>
          </a:prstGeom>
          <a:noFill/>
        </p:spPr>
        <p:txBody>
          <a:bodyPr wrap="square" rtlCol="0">
            <a:spAutoFit/>
          </a:bodyPr>
          <a:lstStyle/>
          <a:p>
            <a:pPr algn="just"/>
            <a:r>
              <a:rPr lang="pt-BR" sz="2800" dirty="0">
                <a:latin typeface="Adobe Arabic" panose="02040503050201020203" pitchFamily="18" charset="-78"/>
                <a:cs typeface="Adobe Arabic" panose="02040503050201020203" pitchFamily="18" charset="-78"/>
              </a:rPr>
              <a:t>Na hora do banho deve-se lavar o pênis com cuidado e atenção. Além de evitar o mau odor, a limpeza correta ajuda a prevenir infecções por bactérias e fungos. Para limpar completamente o pênis é preciso puxar o prepúcio (pele que recobre a glande ou cabeça do pênis) até o aparecimento total da glande, lavando com água e sabão ou sabonete até sair o </a:t>
            </a:r>
            <a:r>
              <a:rPr lang="pt-BR" sz="2800" dirty="0" err="1">
                <a:latin typeface="Adobe Arabic" panose="02040503050201020203" pitchFamily="18" charset="-78"/>
                <a:cs typeface="Adobe Arabic" panose="02040503050201020203" pitchFamily="18" charset="-78"/>
              </a:rPr>
              <a:t>esmegma</a:t>
            </a:r>
            <a:r>
              <a:rPr lang="pt-BR" sz="2800" dirty="0">
                <a:latin typeface="Adobe Arabic" panose="02040503050201020203" pitchFamily="18" charset="-78"/>
                <a:cs typeface="Adobe Arabic" panose="02040503050201020203" pitchFamily="18" charset="-78"/>
              </a:rPr>
              <a:t>. O </a:t>
            </a:r>
            <a:r>
              <a:rPr lang="pt-BR" sz="2800" dirty="0" err="1">
                <a:latin typeface="Adobe Arabic" panose="02040503050201020203" pitchFamily="18" charset="-78"/>
                <a:cs typeface="Adobe Arabic" panose="02040503050201020203" pitchFamily="18" charset="-78"/>
              </a:rPr>
              <a:t>esmegma</a:t>
            </a:r>
            <a:r>
              <a:rPr lang="pt-BR" sz="2800" dirty="0">
                <a:latin typeface="Adobe Arabic" panose="02040503050201020203" pitchFamily="18" charset="-78"/>
                <a:cs typeface="Adobe Arabic" panose="02040503050201020203" pitchFamily="18" charset="-78"/>
              </a:rPr>
              <a:t> é uma secreção branca composta de células descamadas da pele e óleos produzidos por glândulas penianas. Os homens que não operaram fimose devem ter cuidado redobrado, pois o prepúcio estreita a passagem da glândula facilitando o acúmulo de sujidades.</a:t>
            </a:r>
          </a:p>
        </p:txBody>
      </p:sp>
      <p:sp>
        <p:nvSpPr>
          <p:cNvPr id="21" name="CaixaDeTexto 20"/>
          <p:cNvSpPr txBox="1"/>
          <p:nvPr/>
        </p:nvSpPr>
        <p:spPr>
          <a:xfrm>
            <a:off x="5216982" y="1287077"/>
            <a:ext cx="2710539" cy="707886"/>
          </a:xfrm>
          <a:prstGeom prst="rect">
            <a:avLst/>
          </a:prstGeom>
          <a:noFill/>
        </p:spPr>
        <p:txBody>
          <a:bodyPr wrap="square" rtlCol="0">
            <a:spAutoFit/>
          </a:bodyPr>
          <a:lstStyle/>
          <a:p>
            <a:r>
              <a:rPr lang="pt-BR" sz="4000" b="1" dirty="0" smtClean="0">
                <a:solidFill>
                  <a:schemeClr val="bg1"/>
                </a:solidFill>
                <a:latin typeface="Adobe Arabic" panose="02040503050201020203" pitchFamily="18" charset="-78"/>
                <a:cs typeface="Adobe Arabic" panose="02040503050201020203" pitchFamily="18" charset="-78"/>
              </a:rPr>
              <a:t>BANHO</a:t>
            </a:r>
            <a:endParaRPr lang="pt-BR" sz="4000" b="1" dirty="0">
              <a:solidFill>
                <a:schemeClr val="bg1"/>
              </a:solidFill>
              <a:latin typeface="Adobe Arabic" panose="02040503050201020203" pitchFamily="18" charset="-78"/>
              <a:cs typeface="Adobe Arabic" panose="02040503050201020203" pitchFamily="18" charset="-78"/>
            </a:endParaRPr>
          </a:p>
        </p:txBody>
      </p:sp>
    </p:spTree>
    <p:extLst>
      <p:ext uri="{BB962C8B-B14F-4D97-AF65-F5344CB8AC3E}">
        <p14:creationId xmlns:p14="http://schemas.microsoft.com/office/powerpoint/2010/main" val="207392023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tângulo 7"/>
          <p:cNvSpPr/>
          <p:nvPr/>
        </p:nvSpPr>
        <p:spPr>
          <a:xfrm>
            <a:off x="6858000" y="-1"/>
            <a:ext cx="3086100" cy="4653643"/>
          </a:xfrm>
          <a:prstGeom prst="rect">
            <a:avLst/>
          </a:prstGeom>
          <a:solidFill>
            <a:srgbClr val="FAFA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CaixaDeTexto 13"/>
          <p:cNvSpPr txBox="1"/>
          <p:nvPr/>
        </p:nvSpPr>
        <p:spPr>
          <a:xfrm>
            <a:off x="146959" y="10891586"/>
            <a:ext cx="3694340" cy="553998"/>
          </a:xfrm>
          <a:prstGeom prst="rect">
            <a:avLst/>
          </a:prstGeom>
          <a:noFill/>
        </p:spPr>
        <p:txBody>
          <a:bodyPr wrap="square" rtlCol="0">
            <a:spAutoFit/>
          </a:bodyPr>
          <a:lstStyle/>
          <a:p>
            <a:r>
              <a:rPr lang="pt-BR" sz="3000" b="1" dirty="0" smtClean="0">
                <a:solidFill>
                  <a:schemeClr val="bg1"/>
                </a:solidFill>
                <a:latin typeface="Adobe Arabic" panose="02040503050201020203" pitchFamily="18" charset="-78"/>
                <a:cs typeface="Adobe Arabic" panose="02040503050201020203" pitchFamily="18" charset="-78"/>
              </a:rPr>
              <a:t>REFERÊNCIAS</a:t>
            </a:r>
            <a:endParaRPr lang="pt-BR" sz="3000" b="1" dirty="0">
              <a:solidFill>
                <a:schemeClr val="bg1"/>
              </a:solidFill>
              <a:latin typeface="Adobe Arabic" panose="02040503050201020203" pitchFamily="18" charset="-78"/>
              <a:cs typeface="Adobe Arabic" panose="02040503050201020203" pitchFamily="18" charset="-78"/>
            </a:endParaRPr>
          </a:p>
        </p:txBody>
      </p:sp>
      <p:sp>
        <p:nvSpPr>
          <p:cNvPr id="13" name="Fluxograma: Terminação 12"/>
          <p:cNvSpPr/>
          <p:nvPr/>
        </p:nvSpPr>
        <p:spPr>
          <a:xfrm>
            <a:off x="5176157" y="11445584"/>
            <a:ext cx="1110345" cy="490602"/>
          </a:xfrm>
          <a:prstGeom prst="flowChartTerminator">
            <a:avLst/>
          </a:prstGeom>
          <a:solidFill>
            <a:srgbClr val="2144C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 name="CaixaDeTexto 16"/>
          <p:cNvSpPr txBox="1"/>
          <p:nvPr/>
        </p:nvSpPr>
        <p:spPr>
          <a:xfrm>
            <a:off x="5324131" y="11490830"/>
            <a:ext cx="1479779" cy="400110"/>
          </a:xfrm>
          <a:prstGeom prst="rect">
            <a:avLst/>
          </a:prstGeom>
          <a:noFill/>
        </p:spPr>
        <p:txBody>
          <a:bodyPr wrap="square" rtlCol="0">
            <a:spAutoFit/>
          </a:bodyPr>
          <a:lstStyle/>
          <a:p>
            <a:r>
              <a:rPr lang="pt-BR" sz="2000" b="1" dirty="0" smtClean="0">
                <a:solidFill>
                  <a:schemeClr val="bg1"/>
                </a:solidFill>
                <a:latin typeface="Adobe Arabic" panose="02040503050201020203" pitchFamily="18" charset="-78"/>
                <a:cs typeface="Adobe Arabic" panose="02040503050201020203" pitchFamily="18" charset="-78"/>
              </a:rPr>
              <a:t>INÍCIO</a:t>
            </a:r>
            <a:endParaRPr lang="pt-BR" sz="2000" b="1" dirty="0">
              <a:solidFill>
                <a:schemeClr val="bg1"/>
              </a:solidFill>
              <a:latin typeface="Adobe Arabic" panose="02040503050201020203" pitchFamily="18" charset="-78"/>
              <a:cs typeface="Adobe Arabic" panose="02040503050201020203" pitchFamily="18" charset="-78"/>
            </a:endParaRPr>
          </a:p>
        </p:txBody>
      </p:sp>
      <p:sp>
        <p:nvSpPr>
          <p:cNvPr id="18" name="Fluxograma: Terminação 17"/>
          <p:cNvSpPr/>
          <p:nvPr/>
        </p:nvSpPr>
        <p:spPr>
          <a:xfrm>
            <a:off x="642257" y="11445584"/>
            <a:ext cx="1110345" cy="490602"/>
          </a:xfrm>
          <a:prstGeom prst="flowChartTerminator">
            <a:avLst/>
          </a:prstGeom>
          <a:solidFill>
            <a:srgbClr val="2144C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 name="CaixaDeTexto 18"/>
          <p:cNvSpPr txBox="1"/>
          <p:nvPr/>
        </p:nvSpPr>
        <p:spPr>
          <a:xfrm>
            <a:off x="724915" y="11490830"/>
            <a:ext cx="1479779" cy="400110"/>
          </a:xfrm>
          <a:prstGeom prst="rect">
            <a:avLst/>
          </a:prstGeom>
          <a:noFill/>
        </p:spPr>
        <p:txBody>
          <a:bodyPr wrap="square" rtlCol="0">
            <a:spAutoFit/>
          </a:bodyPr>
          <a:lstStyle/>
          <a:p>
            <a:r>
              <a:rPr lang="pt-BR" sz="2000" b="1" dirty="0" smtClean="0">
                <a:solidFill>
                  <a:schemeClr val="bg1"/>
                </a:solidFill>
                <a:latin typeface="Adobe Arabic" panose="02040503050201020203" pitchFamily="18" charset="-78"/>
                <a:cs typeface="Adobe Arabic" panose="02040503050201020203" pitchFamily="18" charset="-78"/>
              </a:rPr>
              <a:t>VOLTAR</a:t>
            </a:r>
            <a:endParaRPr lang="pt-BR" sz="2000" b="1" dirty="0">
              <a:solidFill>
                <a:schemeClr val="bg1"/>
              </a:solidFill>
              <a:latin typeface="Adobe Arabic" panose="02040503050201020203" pitchFamily="18" charset="-78"/>
              <a:cs typeface="Adobe Arabic" panose="02040503050201020203" pitchFamily="18" charset="-78"/>
            </a:endParaRPr>
          </a:p>
        </p:txBody>
      </p:sp>
      <p:grpSp>
        <p:nvGrpSpPr>
          <p:cNvPr id="11" name="Grupo 10"/>
          <p:cNvGrpSpPr/>
          <p:nvPr/>
        </p:nvGrpSpPr>
        <p:grpSpPr>
          <a:xfrm>
            <a:off x="5216982" y="22622"/>
            <a:ext cx="4727121" cy="4653643"/>
            <a:chOff x="5216979" y="-1"/>
            <a:chExt cx="4727121" cy="4653643"/>
          </a:xfrm>
        </p:grpSpPr>
        <p:sp>
          <p:nvSpPr>
            <p:cNvPr id="15" name="Elipse 14"/>
            <p:cNvSpPr/>
            <p:nvPr/>
          </p:nvSpPr>
          <p:spPr>
            <a:xfrm>
              <a:off x="5216979" y="0"/>
              <a:ext cx="3282042" cy="3282042"/>
            </a:xfrm>
            <a:prstGeom prst="ellipse">
              <a:avLst/>
            </a:prstGeom>
            <a:solidFill>
              <a:srgbClr val="2144C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 name="Retângulo 15"/>
            <p:cNvSpPr/>
            <p:nvPr/>
          </p:nvSpPr>
          <p:spPr>
            <a:xfrm>
              <a:off x="6858000" y="-1"/>
              <a:ext cx="3086100" cy="4653643"/>
            </a:xfrm>
            <a:prstGeom prst="rect">
              <a:avLst/>
            </a:prstGeom>
            <a:solidFill>
              <a:srgbClr val="FAFA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20" name="CaixaDeTexto 19"/>
          <p:cNvSpPr txBox="1"/>
          <p:nvPr/>
        </p:nvSpPr>
        <p:spPr>
          <a:xfrm>
            <a:off x="473193" y="3327286"/>
            <a:ext cx="5813309" cy="3539430"/>
          </a:xfrm>
          <a:prstGeom prst="rect">
            <a:avLst/>
          </a:prstGeom>
          <a:noFill/>
        </p:spPr>
        <p:txBody>
          <a:bodyPr wrap="square" rtlCol="0">
            <a:spAutoFit/>
          </a:bodyPr>
          <a:lstStyle/>
          <a:p>
            <a:pPr algn="just"/>
            <a:r>
              <a:rPr lang="pt-BR" sz="2800" dirty="0">
                <a:latin typeface="Adobe Arabic" panose="02040503050201020203" pitchFamily="18" charset="-78"/>
                <a:cs typeface="Adobe Arabic" panose="02040503050201020203" pitchFamily="18" charset="-78"/>
              </a:rPr>
              <a:t> Importante é lavar o pênis após a relação sexual a fim de ajudar a remoção de resíduos de sêmen e o excesso de lubrificante do preservativo. Nas relações sem o uso de preservativo a higiene do pênis remove o resíduo de esperma misturado as secreções vaginais ou anais. A higiene adequada pode diminuir a probabilidade de infecção, todavia NÃO garante proteção.</a:t>
            </a:r>
          </a:p>
        </p:txBody>
      </p:sp>
      <p:sp>
        <p:nvSpPr>
          <p:cNvPr id="21" name="CaixaDeTexto 20"/>
          <p:cNvSpPr txBox="1"/>
          <p:nvPr/>
        </p:nvSpPr>
        <p:spPr>
          <a:xfrm>
            <a:off x="2710544" y="1287077"/>
            <a:ext cx="5216978" cy="707886"/>
          </a:xfrm>
          <a:prstGeom prst="rect">
            <a:avLst/>
          </a:prstGeom>
          <a:noFill/>
        </p:spPr>
        <p:txBody>
          <a:bodyPr wrap="square" rtlCol="0">
            <a:spAutoFit/>
          </a:bodyPr>
          <a:lstStyle/>
          <a:p>
            <a:r>
              <a:rPr lang="pt-BR" sz="4000" b="1" dirty="0">
                <a:solidFill>
                  <a:srgbClr val="2144C3"/>
                </a:solidFill>
                <a:latin typeface="Adobe Arabic" panose="02040503050201020203" pitchFamily="18" charset="-78"/>
                <a:cs typeface="Adobe Arabic" panose="02040503050201020203" pitchFamily="18" charset="-78"/>
              </a:rPr>
              <a:t> </a:t>
            </a:r>
            <a:r>
              <a:rPr lang="pt-BR" sz="4000" b="1" dirty="0" smtClean="0">
                <a:solidFill>
                  <a:srgbClr val="2144C3"/>
                </a:solidFill>
                <a:latin typeface="Adobe Arabic" panose="02040503050201020203" pitchFamily="18" charset="-78"/>
                <a:cs typeface="Adobe Arabic" panose="02040503050201020203" pitchFamily="18" charset="-78"/>
              </a:rPr>
              <a:t>APÓS O ATO </a:t>
            </a:r>
            <a:r>
              <a:rPr lang="pt-BR" sz="4000" b="1" dirty="0" smtClean="0">
                <a:solidFill>
                  <a:schemeClr val="bg1"/>
                </a:solidFill>
                <a:latin typeface="Adobe Arabic" panose="02040503050201020203" pitchFamily="18" charset="-78"/>
                <a:cs typeface="Adobe Arabic" panose="02040503050201020203" pitchFamily="18" charset="-78"/>
              </a:rPr>
              <a:t>SEXUAL</a:t>
            </a:r>
            <a:endParaRPr lang="pt-BR" sz="4000" b="1" dirty="0">
              <a:solidFill>
                <a:schemeClr val="bg1"/>
              </a:solidFill>
              <a:latin typeface="Adobe Arabic" panose="02040503050201020203" pitchFamily="18" charset="-78"/>
              <a:cs typeface="Adobe Arabic" panose="02040503050201020203" pitchFamily="18" charset="-78"/>
            </a:endParaRPr>
          </a:p>
        </p:txBody>
      </p:sp>
    </p:spTree>
    <p:extLst>
      <p:ext uri="{BB962C8B-B14F-4D97-AF65-F5344CB8AC3E}">
        <p14:creationId xmlns:p14="http://schemas.microsoft.com/office/powerpoint/2010/main" val="211001304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tângulo 7"/>
          <p:cNvSpPr/>
          <p:nvPr/>
        </p:nvSpPr>
        <p:spPr>
          <a:xfrm>
            <a:off x="6858000" y="-1"/>
            <a:ext cx="3086100" cy="4653643"/>
          </a:xfrm>
          <a:prstGeom prst="rect">
            <a:avLst/>
          </a:prstGeom>
          <a:solidFill>
            <a:srgbClr val="FAFA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CaixaDeTexto 13"/>
          <p:cNvSpPr txBox="1"/>
          <p:nvPr/>
        </p:nvSpPr>
        <p:spPr>
          <a:xfrm>
            <a:off x="146959" y="10891586"/>
            <a:ext cx="3694340" cy="553998"/>
          </a:xfrm>
          <a:prstGeom prst="rect">
            <a:avLst/>
          </a:prstGeom>
          <a:noFill/>
        </p:spPr>
        <p:txBody>
          <a:bodyPr wrap="square" rtlCol="0">
            <a:spAutoFit/>
          </a:bodyPr>
          <a:lstStyle/>
          <a:p>
            <a:r>
              <a:rPr lang="pt-BR" sz="3000" b="1" dirty="0" smtClean="0">
                <a:solidFill>
                  <a:schemeClr val="bg1"/>
                </a:solidFill>
                <a:latin typeface="Adobe Arabic" panose="02040503050201020203" pitchFamily="18" charset="-78"/>
                <a:cs typeface="Adobe Arabic" panose="02040503050201020203" pitchFamily="18" charset="-78"/>
              </a:rPr>
              <a:t>REFERÊNCIAS</a:t>
            </a:r>
            <a:endParaRPr lang="pt-BR" sz="3000" b="1" dirty="0">
              <a:solidFill>
                <a:schemeClr val="bg1"/>
              </a:solidFill>
              <a:latin typeface="Adobe Arabic" panose="02040503050201020203" pitchFamily="18" charset="-78"/>
              <a:cs typeface="Adobe Arabic" panose="02040503050201020203" pitchFamily="18" charset="-78"/>
            </a:endParaRPr>
          </a:p>
        </p:txBody>
      </p:sp>
      <p:sp>
        <p:nvSpPr>
          <p:cNvPr id="13" name="Fluxograma: Terminação 12"/>
          <p:cNvSpPr/>
          <p:nvPr/>
        </p:nvSpPr>
        <p:spPr>
          <a:xfrm>
            <a:off x="5176157" y="11445584"/>
            <a:ext cx="1110345" cy="490602"/>
          </a:xfrm>
          <a:prstGeom prst="flowChartTerminator">
            <a:avLst/>
          </a:prstGeom>
          <a:solidFill>
            <a:srgbClr val="2144C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 name="CaixaDeTexto 16"/>
          <p:cNvSpPr txBox="1"/>
          <p:nvPr/>
        </p:nvSpPr>
        <p:spPr>
          <a:xfrm>
            <a:off x="5324131" y="11490830"/>
            <a:ext cx="1479779" cy="400110"/>
          </a:xfrm>
          <a:prstGeom prst="rect">
            <a:avLst/>
          </a:prstGeom>
          <a:noFill/>
        </p:spPr>
        <p:txBody>
          <a:bodyPr wrap="square" rtlCol="0">
            <a:spAutoFit/>
          </a:bodyPr>
          <a:lstStyle/>
          <a:p>
            <a:r>
              <a:rPr lang="pt-BR" sz="2000" b="1" dirty="0" smtClean="0">
                <a:solidFill>
                  <a:schemeClr val="bg1"/>
                </a:solidFill>
                <a:latin typeface="Adobe Arabic" panose="02040503050201020203" pitchFamily="18" charset="-78"/>
                <a:cs typeface="Adobe Arabic" panose="02040503050201020203" pitchFamily="18" charset="-78"/>
              </a:rPr>
              <a:t>INÍCIO</a:t>
            </a:r>
            <a:endParaRPr lang="pt-BR" sz="2000" b="1" dirty="0">
              <a:solidFill>
                <a:schemeClr val="bg1"/>
              </a:solidFill>
              <a:latin typeface="Adobe Arabic" panose="02040503050201020203" pitchFamily="18" charset="-78"/>
              <a:cs typeface="Adobe Arabic" panose="02040503050201020203" pitchFamily="18" charset="-78"/>
            </a:endParaRPr>
          </a:p>
        </p:txBody>
      </p:sp>
      <p:sp>
        <p:nvSpPr>
          <p:cNvPr id="18" name="Fluxograma: Terminação 17"/>
          <p:cNvSpPr/>
          <p:nvPr/>
        </p:nvSpPr>
        <p:spPr>
          <a:xfrm>
            <a:off x="642257" y="11445584"/>
            <a:ext cx="1110345" cy="490602"/>
          </a:xfrm>
          <a:prstGeom prst="flowChartTerminator">
            <a:avLst/>
          </a:prstGeom>
          <a:solidFill>
            <a:srgbClr val="2144C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 name="CaixaDeTexto 18"/>
          <p:cNvSpPr txBox="1"/>
          <p:nvPr/>
        </p:nvSpPr>
        <p:spPr>
          <a:xfrm>
            <a:off x="724915" y="11490830"/>
            <a:ext cx="1479779" cy="400110"/>
          </a:xfrm>
          <a:prstGeom prst="rect">
            <a:avLst/>
          </a:prstGeom>
          <a:noFill/>
        </p:spPr>
        <p:txBody>
          <a:bodyPr wrap="square" rtlCol="0">
            <a:spAutoFit/>
          </a:bodyPr>
          <a:lstStyle/>
          <a:p>
            <a:r>
              <a:rPr lang="pt-BR" sz="2000" b="1" dirty="0" smtClean="0">
                <a:solidFill>
                  <a:schemeClr val="bg1"/>
                </a:solidFill>
                <a:latin typeface="Adobe Arabic" panose="02040503050201020203" pitchFamily="18" charset="-78"/>
                <a:cs typeface="Adobe Arabic" panose="02040503050201020203" pitchFamily="18" charset="-78"/>
              </a:rPr>
              <a:t>VOLTAR</a:t>
            </a:r>
            <a:endParaRPr lang="pt-BR" sz="2000" b="1" dirty="0">
              <a:solidFill>
                <a:schemeClr val="bg1"/>
              </a:solidFill>
              <a:latin typeface="Adobe Arabic" panose="02040503050201020203" pitchFamily="18" charset="-78"/>
              <a:cs typeface="Adobe Arabic" panose="02040503050201020203" pitchFamily="18" charset="-78"/>
            </a:endParaRPr>
          </a:p>
        </p:txBody>
      </p:sp>
      <p:grpSp>
        <p:nvGrpSpPr>
          <p:cNvPr id="11" name="Grupo 10"/>
          <p:cNvGrpSpPr/>
          <p:nvPr/>
        </p:nvGrpSpPr>
        <p:grpSpPr>
          <a:xfrm>
            <a:off x="5216982" y="22622"/>
            <a:ext cx="4727121" cy="4653643"/>
            <a:chOff x="5216979" y="-1"/>
            <a:chExt cx="4727121" cy="4653643"/>
          </a:xfrm>
        </p:grpSpPr>
        <p:sp>
          <p:nvSpPr>
            <p:cNvPr id="15" name="Elipse 14"/>
            <p:cNvSpPr/>
            <p:nvPr/>
          </p:nvSpPr>
          <p:spPr>
            <a:xfrm>
              <a:off x="5216979" y="0"/>
              <a:ext cx="3282042" cy="3282042"/>
            </a:xfrm>
            <a:prstGeom prst="ellipse">
              <a:avLst/>
            </a:prstGeom>
            <a:solidFill>
              <a:srgbClr val="2144C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 name="Retângulo 15"/>
            <p:cNvSpPr/>
            <p:nvPr/>
          </p:nvSpPr>
          <p:spPr>
            <a:xfrm>
              <a:off x="6858000" y="-1"/>
              <a:ext cx="3086100" cy="4653643"/>
            </a:xfrm>
            <a:prstGeom prst="rect">
              <a:avLst/>
            </a:prstGeom>
            <a:solidFill>
              <a:srgbClr val="FAFA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20" name="CaixaDeTexto 19"/>
          <p:cNvSpPr txBox="1"/>
          <p:nvPr/>
        </p:nvSpPr>
        <p:spPr>
          <a:xfrm>
            <a:off x="473193" y="3930818"/>
            <a:ext cx="5813309" cy="2246769"/>
          </a:xfrm>
          <a:prstGeom prst="rect">
            <a:avLst/>
          </a:prstGeom>
          <a:noFill/>
        </p:spPr>
        <p:txBody>
          <a:bodyPr wrap="square" rtlCol="0">
            <a:spAutoFit/>
          </a:bodyPr>
          <a:lstStyle/>
          <a:p>
            <a:pPr algn="just"/>
            <a:r>
              <a:rPr lang="pt-BR" sz="2800" dirty="0">
                <a:latin typeface="Adobe Arabic" panose="02040503050201020203" pitchFamily="18" charset="-78"/>
                <a:cs typeface="Adobe Arabic" panose="02040503050201020203" pitchFamily="18" charset="-78"/>
              </a:rPr>
              <a:t>Não é necessário depilar completamente os pelos pubianos. Urologistas inclusive, recomendam que não seja realizada. Recomenda-se manter os pelos pubianos sempre aparados e a região sempre limpa evitando o acúmulo de fungos e bactérias.</a:t>
            </a:r>
          </a:p>
        </p:txBody>
      </p:sp>
      <p:sp>
        <p:nvSpPr>
          <p:cNvPr id="21" name="CaixaDeTexto 20"/>
          <p:cNvSpPr txBox="1"/>
          <p:nvPr/>
        </p:nvSpPr>
        <p:spPr>
          <a:xfrm>
            <a:off x="3945906" y="1309701"/>
            <a:ext cx="2574810" cy="707886"/>
          </a:xfrm>
          <a:prstGeom prst="rect">
            <a:avLst/>
          </a:prstGeom>
          <a:noFill/>
        </p:spPr>
        <p:txBody>
          <a:bodyPr wrap="square" rtlCol="0">
            <a:spAutoFit/>
          </a:bodyPr>
          <a:lstStyle/>
          <a:p>
            <a:r>
              <a:rPr lang="pt-BR" sz="4000" b="1" dirty="0">
                <a:solidFill>
                  <a:srgbClr val="2144C3"/>
                </a:solidFill>
                <a:latin typeface="Adobe Arabic" panose="02040503050201020203" pitchFamily="18" charset="-78"/>
                <a:cs typeface="Adobe Arabic" panose="02040503050201020203" pitchFamily="18" charset="-78"/>
              </a:rPr>
              <a:t> </a:t>
            </a:r>
            <a:r>
              <a:rPr lang="pt-BR" sz="4000" b="1" dirty="0" smtClean="0">
                <a:solidFill>
                  <a:srgbClr val="2144C3"/>
                </a:solidFill>
                <a:latin typeface="Adobe Arabic" panose="02040503050201020203" pitchFamily="18" charset="-78"/>
                <a:cs typeface="Adobe Arabic" panose="02040503050201020203" pitchFamily="18" charset="-78"/>
              </a:rPr>
              <a:t>DEPIL</a:t>
            </a:r>
            <a:r>
              <a:rPr lang="pt-BR" sz="4000" b="1" dirty="0" smtClean="0">
                <a:solidFill>
                  <a:schemeClr val="bg1"/>
                </a:solidFill>
                <a:latin typeface="Adobe Arabic" panose="02040503050201020203" pitchFamily="18" charset="-78"/>
                <a:cs typeface="Adobe Arabic" panose="02040503050201020203" pitchFamily="18" charset="-78"/>
              </a:rPr>
              <a:t>AÇAO</a:t>
            </a:r>
            <a:endParaRPr lang="pt-BR" sz="4000" b="1" dirty="0">
              <a:solidFill>
                <a:schemeClr val="bg1"/>
              </a:solidFill>
              <a:latin typeface="Adobe Arabic" panose="02040503050201020203" pitchFamily="18" charset="-78"/>
              <a:cs typeface="Adobe Arabic" panose="02040503050201020203" pitchFamily="18" charset="-78"/>
            </a:endParaRPr>
          </a:p>
        </p:txBody>
      </p:sp>
    </p:spTree>
    <p:extLst>
      <p:ext uri="{BB962C8B-B14F-4D97-AF65-F5344CB8AC3E}">
        <p14:creationId xmlns:p14="http://schemas.microsoft.com/office/powerpoint/2010/main" val="368993440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tângulo 7"/>
          <p:cNvSpPr/>
          <p:nvPr/>
        </p:nvSpPr>
        <p:spPr>
          <a:xfrm>
            <a:off x="6858000" y="-1"/>
            <a:ext cx="3086100" cy="4653643"/>
          </a:xfrm>
          <a:prstGeom prst="rect">
            <a:avLst/>
          </a:prstGeom>
          <a:solidFill>
            <a:srgbClr val="FAFA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CaixaDeTexto 13"/>
          <p:cNvSpPr txBox="1"/>
          <p:nvPr/>
        </p:nvSpPr>
        <p:spPr>
          <a:xfrm>
            <a:off x="146959" y="10891586"/>
            <a:ext cx="3694340" cy="553998"/>
          </a:xfrm>
          <a:prstGeom prst="rect">
            <a:avLst/>
          </a:prstGeom>
          <a:noFill/>
        </p:spPr>
        <p:txBody>
          <a:bodyPr wrap="square" rtlCol="0">
            <a:spAutoFit/>
          </a:bodyPr>
          <a:lstStyle/>
          <a:p>
            <a:r>
              <a:rPr lang="pt-BR" sz="3000" b="1" dirty="0" smtClean="0">
                <a:solidFill>
                  <a:schemeClr val="bg1"/>
                </a:solidFill>
                <a:latin typeface="Adobe Arabic" panose="02040503050201020203" pitchFamily="18" charset="-78"/>
                <a:cs typeface="Adobe Arabic" panose="02040503050201020203" pitchFamily="18" charset="-78"/>
              </a:rPr>
              <a:t>REFERÊNCIAS</a:t>
            </a:r>
            <a:endParaRPr lang="pt-BR" sz="3000" b="1" dirty="0">
              <a:solidFill>
                <a:schemeClr val="bg1"/>
              </a:solidFill>
              <a:latin typeface="Adobe Arabic" panose="02040503050201020203" pitchFamily="18" charset="-78"/>
              <a:cs typeface="Adobe Arabic" panose="02040503050201020203" pitchFamily="18" charset="-78"/>
            </a:endParaRPr>
          </a:p>
        </p:txBody>
      </p:sp>
      <p:sp>
        <p:nvSpPr>
          <p:cNvPr id="13" name="Fluxograma: Terminação 12"/>
          <p:cNvSpPr/>
          <p:nvPr/>
        </p:nvSpPr>
        <p:spPr>
          <a:xfrm>
            <a:off x="5176157" y="11445584"/>
            <a:ext cx="1110345" cy="490602"/>
          </a:xfrm>
          <a:prstGeom prst="flowChartTerminator">
            <a:avLst/>
          </a:prstGeom>
          <a:solidFill>
            <a:srgbClr val="2144C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 name="CaixaDeTexto 16"/>
          <p:cNvSpPr txBox="1"/>
          <p:nvPr/>
        </p:nvSpPr>
        <p:spPr>
          <a:xfrm>
            <a:off x="5324131" y="11490830"/>
            <a:ext cx="1479779" cy="400110"/>
          </a:xfrm>
          <a:prstGeom prst="rect">
            <a:avLst/>
          </a:prstGeom>
          <a:noFill/>
        </p:spPr>
        <p:txBody>
          <a:bodyPr wrap="square" rtlCol="0">
            <a:spAutoFit/>
          </a:bodyPr>
          <a:lstStyle/>
          <a:p>
            <a:r>
              <a:rPr lang="pt-BR" sz="2000" b="1" dirty="0" smtClean="0">
                <a:solidFill>
                  <a:schemeClr val="bg1"/>
                </a:solidFill>
                <a:latin typeface="Adobe Arabic" panose="02040503050201020203" pitchFamily="18" charset="-78"/>
                <a:cs typeface="Adobe Arabic" panose="02040503050201020203" pitchFamily="18" charset="-78"/>
              </a:rPr>
              <a:t>INÍCIO</a:t>
            </a:r>
            <a:endParaRPr lang="pt-BR" sz="2000" b="1" dirty="0">
              <a:solidFill>
                <a:schemeClr val="bg1"/>
              </a:solidFill>
              <a:latin typeface="Adobe Arabic" panose="02040503050201020203" pitchFamily="18" charset="-78"/>
              <a:cs typeface="Adobe Arabic" panose="02040503050201020203" pitchFamily="18" charset="-78"/>
            </a:endParaRPr>
          </a:p>
        </p:txBody>
      </p:sp>
      <p:sp>
        <p:nvSpPr>
          <p:cNvPr id="18" name="Fluxograma: Terminação 17"/>
          <p:cNvSpPr/>
          <p:nvPr/>
        </p:nvSpPr>
        <p:spPr>
          <a:xfrm>
            <a:off x="642257" y="11445584"/>
            <a:ext cx="1110345" cy="490602"/>
          </a:xfrm>
          <a:prstGeom prst="flowChartTerminator">
            <a:avLst/>
          </a:prstGeom>
          <a:solidFill>
            <a:srgbClr val="2144C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 name="CaixaDeTexto 18"/>
          <p:cNvSpPr txBox="1"/>
          <p:nvPr/>
        </p:nvSpPr>
        <p:spPr>
          <a:xfrm>
            <a:off x="724915" y="11490830"/>
            <a:ext cx="1479779" cy="400110"/>
          </a:xfrm>
          <a:prstGeom prst="rect">
            <a:avLst/>
          </a:prstGeom>
          <a:noFill/>
        </p:spPr>
        <p:txBody>
          <a:bodyPr wrap="square" rtlCol="0">
            <a:spAutoFit/>
          </a:bodyPr>
          <a:lstStyle/>
          <a:p>
            <a:r>
              <a:rPr lang="pt-BR" sz="2000" b="1" dirty="0" smtClean="0">
                <a:solidFill>
                  <a:schemeClr val="bg1"/>
                </a:solidFill>
                <a:latin typeface="Adobe Arabic" panose="02040503050201020203" pitchFamily="18" charset="-78"/>
                <a:cs typeface="Adobe Arabic" panose="02040503050201020203" pitchFamily="18" charset="-78"/>
              </a:rPr>
              <a:t>VOLTAR</a:t>
            </a:r>
            <a:endParaRPr lang="pt-BR" sz="2000" b="1" dirty="0">
              <a:solidFill>
                <a:schemeClr val="bg1"/>
              </a:solidFill>
              <a:latin typeface="Adobe Arabic" panose="02040503050201020203" pitchFamily="18" charset="-78"/>
              <a:cs typeface="Adobe Arabic" panose="02040503050201020203" pitchFamily="18" charset="-78"/>
            </a:endParaRPr>
          </a:p>
        </p:txBody>
      </p:sp>
      <p:grpSp>
        <p:nvGrpSpPr>
          <p:cNvPr id="11" name="Grupo 10"/>
          <p:cNvGrpSpPr/>
          <p:nvPr/>
        </p:nvGrpSpPr>
        <p:grpSpPr>
          <a:xfrm>
            <a:off x="5216982" y="22622"/>
            <a:ext cx="4727121" cy="4653643"/>
            <a:chOff x="5216979" y="-1"/>
            <a:chExt cx="4727121" cy="4653643"/>
          </a:xfrm>
        </p:grpSpPr>
        <p:sp>
          <p:nvSpPr>
            <p:cNvPr id="15" name="Elipse 14"/>
            <p:cNvSpPr/>
            <p:nvPr/>
          </p:nvSpPr>
          <p:spPr>
            <a:xfrm>
              <a:off x="5216979" y="0"/>
              <a:ext cx="3282042" cy="3282042"/>
            </a:xfrm>
            <a:prstGeom prst="ellipse">
              <a:avLst/>
            </a:prstGeom>
            <a:solidFill>
              <a:srgbClr val="2144C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 name="Retângulo 15"/>
            <p:cNvSpPr/>
            <p:nvPr/>
          </p:nvSpPr>
          <p:spPr>
            <a:xfrm>
              <a:off x="6858000" y="-1"/>
              <a:ext cx="3086100" cy="4653643"/>
            </a:xfrm>
            <a:prstGeom prst="rect">
              <a:avLst/>
            </a:prstGeom>
            <a:solidFill>
              <a:srgbClr val="FAFA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20" name="CaixaDeTexto 19"/>
          <p:cNvSpPr txBox="1"/>
          <p:nvPr/>
        </p:nvSpPr>
        <p:spPr>
          <a:xfrm>
            <a:off x="473193" y="3930818"/>
            <a:ext cx="5813309" cy="2677656"/>
          </a:xfrm>
          <a:prstGeom prst="rect">
            <a:avLst/>
          </a:prstGeom>
          <a:noFill/>
        </p:spPr>
        <p:txBody>
          <a:bodyPr wrap="square" rtlCol="0">
            <a:spAutoFit/>
          </a:bodyPr>
          <a:lstStyle/>
          <a:p>
            <a:pPr algn="just"/>
            <a:r>
              <a:rPr lang="pt-BR" sz="2800" dirty="0">
                <a:latin typeface="Adobe Arabic" panose="02040503050201020203" pitchFamily="18" charset="-78"/>
                <a:cs typeface="Adobe Arabic" panose="02040503050201020203" pitchFamily="18" charset="-78"/>
              </a:rPr>
              <a:t>Os melhores modelos indicados para melhora da circulação de ar na região genital são as cuecas samba canção ou boxer, por serem mais folgadas. As cuecas de algodão são mais macias e confortáveis e absorvem melhor a transpiração do que as de tecido sintético.</a:t>
            </a:r>
          </a:p>
        </p:txBody>
      </p:sp>
      <p:sp>
        <p:nvSpPr>
          <p:cNvPr id="21" name="CaixaDeTexto 20"/>
          <p:cNvSpPr txBox="1"/>
          <p:nvPr/>
        </p:nvSpPr>
        <p:spPr>
          <a:xfrm>
            <a:off x="3574169" y="1309701"/>
            <a:ext cx="3434608" cy="707886"/>
          </a:xfrm>
          <a:prstGeom prst="rect">
            <a:avLst/>
          </a:prstGeom>
          <a:noFill/>
        </p:spPr>
        <p:txBody>
          <a:bodyPr wrap="square" rtlCol="0">
            <a:spAutoFit/>
          </a:bodyPr>
          <a:lstStyle/>
          <a:p>
            <a:r>
              <a:rPr lang="pt-BR" sz="4000" b="1" dirty="0" smtClean="0">
                <a:solidFill>
                  <a:srgbClr val="2144C3"/>
                </a:solidFill>
                <a:latin typeface="Adobe Arabic" panose="02040503050201020203" pitchFamily="18" charset="-78"/>
                <a:cs typeface="Adobe Arabic" panose="02040503050201020203" pitchFamily="18" charset="-78"/>
              </a:rPr>
              <a:t>ROUPAS</a:t>
            </a:r>
            <a:r>
              <a:rPr lang="pt-BR" sz="4000" b="1" dirty="0" smtClean="0">
                <a:solidFill>
                  <a:schemeClr val="bg1"/>
                </a:solidFill>
                <a:latin typeface="Adobe Arabic" panose="02040503050201020203" pitchFamily="18" charset="-78"/>
                <a:cs typeface="Adobe Arabic" panose="02040503050201020203" pitchFamily="18" charset="-78"/>
              </a:rPr>
              <a:t> ÍNTIMAS </a:t>
            </a:r>
            <a:endParaRPr lang="pt-BR" sz="4000" b="1" dirty="0">
              <a:solidFill>
                <a:schemeClr val="bg1"/>
              </a:solidFill>
              <a:latin typeface="Adobe Arabic" panose="02040503050201020203" pitchFamily="18" charset="-78"/>
              <a:cs typeface="Adobe Arabic" panose="02040503050201020203" pitchFamily="18" charset="-78"/>
            </a:endParaRPr>
          </a:p>
        </p:txBody>
      </p:sp>
    </p:spTree>
    <p:extLst>
      <p:ext uri="{BB962C8B-B14F-4D97-AF65-F5344CB8AC3E}">
        <p14:creationId xmlns:p14="http://schemas.microsoft.com/office/powerpoint/2010/main" val="424689128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upo 18"/>
          <p:cNvGrpSpPr/>
          <p:nvPr/>
        </p:nvGrpSpPr>
        <p:grpSpPr>
          <a:xfrm>
            <a:off x="5216979" y="-32658"/>
            <a:ext cx="4727121" cy="4653643"/>
            <a:chOff x="5216979" y="-1"/>
            <a:chExt cx="4727121" cy="4653643"/>
          </a:xfrm>
        </p:grpSpPr>
        <p:sp>
          <p:nvSpPr>
            <p:cNvPr id="7" name="Elipse 6"/>
            <p:cNvSpPr/>
            <p:nvPr/>
          </p:nvSpPr>
          <p:spPr>
            <a:xfrm>
              <a:off x="5216979" y="0"/>
              <a:ext cx="3282042" cy="3282042"/>
            </a:xfrm>
            <a:prstGeom prst="ellipse">
              <a:avLst/>
            </a:prstGeom>
            <a:solidFill>
              <a:srgbClr val="2144C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Retângulo 7"/>
            <p:cNvSpPr/>
            <p:nvPr/>
          </p:nvSpPr>
          <p:spPr>
            <a:xfrm>
              <a:off x="6858000" y="-1"/>
              <a:ext cx="3086100" cy="4653643"/>
            </a:xfrm>
            <a:prstGeom prst="rect">
              <a:avLst/>
            </a:prstGeom>
            <a:solidFill>
              <a:srgbClr val="FAFA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12" name="CaixaDeTexto 11"/>
          <p:cNvSpPr txBox="1"/>
          <p:nvPr/>
        </p:nvSpPr>
        <p:spPr>
          <a:xfrm>
            <a:off x="3163665" y="1131845"/>
            <a:ext cx="4016825" cy="861774"/>
          </a:xfrm>
          <a:prstGeom prst="rect">
            <a:avLst/>
          </a:prstGeom>
          <a:noFill/>
        </p:spPr>
        <p:txBody>
          <a:bodyPr wrap="square" rtlCol="0">
            <a:spAutoFit/>
          </a:bodyPr>
          <a:lstStyle/>
          <a:p>
            <a:r>
              <a:rPr lang="pt-BR" sz="5000" dirty="0" smtClean="0">
                <a:solidFill>
                  <a:srgbClr val="2144C3"/>
                </a:solidFill>
                <a:latin typeface="Adobe Arabic" panose="02040503050201020203" pitchFamily="18" charset="-78"/>
                <a:cs typeface="Adobe Arabic" panose="02040503050201020203" pitchFamily="18" charset="-78"/>
              </a:rPr>
              <a:t>CÂNCER </a:t>
            </a:r>
            <a:r>
              <a:rPr lang="pt-BR" sz="3200" b="1" dirty="0" smtClean="0">
                <a:solidFill>
                  <a:schemeClr val="bg1"/>
                </a:solidFill>
                <a:latin typeface="Adobe Arabic" panose="02040503050201020203" pitchFamily="18" charset="-78"/>
                <a:cs typeface="Adobe Arabic" panose="02040503050201020203" pitchFamily="18" charset="-78"/>
              </a:rPr>
              <a:t>PROSTATA</a:t>
            </a:r>
            <a:endParaRPr lang="pt-BR" sz="3200" b="1" dirty="0">
              <a:solidFill>
                <a:schemeClr val="bg1"/>
              </a:solidFill>
              <a:latin typeface="Adobe Arabic" panose="02040503050201020203" pitchFamily="18" charset="-78"/>
              <a:cs typeface="Adobe Arabic" panose="02040503050201020203" pitchFamily="18" charset="-78"/>
            </a:endParaRPr>
          </a:p>
        </p:txBody>
      </p:sp>
      <p:sp>
        <p:nvSpPr>
          <p:cNvPr id="21" name="Fluxograma: Terminação 20"/>
          <p:cNvSpPr/>
          <p:nvPr/>
        </p:nvSpPr>
        <p:spPr>
          <a:xfrm>
            <a:off x="-44907" y="7071614"/>
            <a:ext cx="3102429" cy="611111"/>
          </a:xfrm>
          <a:prstGeom prst="flowChartTerminator">
            <a:avLst/>
          </a:prstGeom>
          <a:solidFill>
            <a:srgbClr val="2144C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5" name="Fluxograma: Terminação 24"/>
          <p:cNvSpPr/>
          <p:nvPr/>
        </p:nvSpPr>
        <p:spPr>
          <a:xfrm>
            <a:off x="-32659" y="6340265"/>
            <a:ext cx="3102429" cy="611111"/>
          </a:xfrm>
          <a:prstGeom prst="flowChartTerminator">
            <a:avLst/>
          </a:prstGeom>
          <a:solidFill>
            <a:srgbClr val="2144C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6" name="CaixaDeTexto 25"/>
          <p:cNvSpPr txBox="1"/>
          <p:nvPr/>
        </p:nvSpPr>
        <p:spPr>
          <a:xfrm>
            <a:off x="212271" y="6428565"/>
            <a:ext cx="3384096" cy="477054"/>
          </a:xfrm>
          <a:prstGeom prst="rect">
            <a:avLst/>
          </a:prstGeom>
          <a:noFill/>
        </p:spPr>
        <p:txBody>
          <a:bodyPr wrap="square" rtlCol="0">
            <a:spAutoFit/>
          </a:bodyPr>
          <a:lstStyle/>
          <a:p>
            <a:r>
              <a:rPr lang="pt-BR" sz="2500" b="1" dirty="0" smtClean="0">
                <a:solidFill>
                  <a:schemeClr val="bg1"/>
                </a:solidFill>
                <a:latin typeface="Adobe Arabic" panose="02040503050201020203" pitchFamily="18" charset="-78"/>
                <a:cs typeface="Adobe Arabic" panose="02040503050201020203" pitchFamily="18" charset="-78"/>
              </a:rPr>
              <a:t>SINAIS E SINTOMAS</a:t>
            </a:r>
            <a:endParaRPr lang="pt-BR" sz="2500" b="1" dirty="0">
              <a:solidFill>
                <a:schemeClr val="bg1"/>
              </a:solidFill>
              <a:latin typeface="Adobe Arabic" panose="02040503050201020203" pitchFamily="18" charset="-78"/>
              <a:cs typeface="Adobe Arabic" panose="02040503050201020203" pitchFamily="18" charset="-78"/>
            </a:endParaRPr>
          </a:p>
        </p:txBody>
      </p:sp>
      <p:sp>
        <p:nvSpPr>
          <p:cNvPr id="27" name="CaixaDeTexto 26"/>
          <p:cNvSpPr txBox="1"/>
          <p:nvPr/>
        </p:nvSpPr>
        <p:spPr>
          <a:xfrm>
            <a:off x="212271" y="7157985"/>
            <a:ext cx="3384096" cy="477054"/>
          </a:xfrm>
          <a:prstGeom prst="rect">
            <a:avLst/>
          </a:prstGeom>
          <a:noFill/>
        </p:spPr>
        <p:txBody>
          <a:bodyPr wrap="square" rtlCol="0">
            <a:spAutoFit/>
          </a:bodyPr>
          <a:lstStyle/>
          <a:p>
            <a:r>
              <a:rPr lang="pt-BR" sz="2500" b="1" dirty="0" smtClean="0">
                <a:solidFill>
                  <a:schemeClr val="bg1"/>
                </a:solidFill>
                <a:latin typeface="Adobe Arabic" panose="02040503050201020203" pitchFamily="18" charset="-78"/>
                <a:cs typeface="Adobe Arabic" panose="02040503050201020203" pitchFamily="18" charset="-78"/>
              </a:rPr>
              <a:t>PREVENÇÃO</a:t>
            </a:r>
            <a:endParaRPr lang="pt-BR" sz="2500" b="1" dirty="0">
              <a:solidFill>
                <a:schemeClr val="bg1"/>
              </a:solidFill>
              <a:latin typeface="Adobe Arabic" panose="02040503050201020203" pitchFamily="18" charset="-78"/>
              <a:cs typeface="Adobe Arabic" panose="02040503050201020203" pitchFamily="18" charset="-78"/>
            </a:endParaRPr>
          </a:p>
        </p:txBody>
      </p:sp>
      <p:sp>
        <p:nvSpPr>
          <p:cNvPr id="36" name="Fluxograma: Terminação 35"/>
          <p:cNvSpPr/>
          <p:nvPr/>
        </p:nvSpPr>
        <p:spPr>
          <a:xfrm>
            <a:off x="5210852" y="11502042"/>
            <a:ext cx="1110345" cy="490602"/>
          </a:xfrm>
          <a:prstGeom prst="flowChartTerminator">
            <a:avLst/>
          </a:prstGeom>
          <a:solidFill>
            <a:srgbClr val="2144C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7" name="CaixaDeTexto 36"/>
          <p:cNvSpPr txBox="1"/>
          <p:nvPr/>
        </p:nvSpPr>
        <p:spPr>
          <a:xfrm>
            <a:off x="5261885" y="11522211"/>
            <a:ext cx="3384096" cy="477054"/>
          </a:xfrm>
          <a:prstGeom prst="rect">
            <a:avLst/>
          </a:prstGeom>
          <a:noFill/>
        </p:spPr>
        <p:txBody>
          <a:bodyPr wrap="square" rtlCol="0">
            <a:spAutoFit/>
          </a:bodyPr>
          <a:lstStyle/>
          <a:p>
            <a:r>
              <a:rPr lang="pt-BR" sz="2500" b="1" dirty="0" smtClean="0">
                <a:solidFill>
                  <a:schemeClr val="bg1"/>
                </a:solidFill>
                <a:latin typeface="Adobe Arabic" panose="02040503050201020203" pitchFamily="18" charset="-78"/>
                <a:cs typeface="Adobe Arabic" panose="02040503050201020203" pitchFamily="18" charset="-78"/>
              </a:rPr>
              <a:t>INÍCIO</a:t>
            </a:r>
            <a:endParaRPr lang="pt-BR" sz="2500" b="1" dirty="0">
              <a:solidFill>
                <a:schemeClr val="bg1"/>
              </a:solidFill>
              <a:latin typeface="Adobe Arabic" panose="02040503050201020203" pitchFamily="18" charset="-78"/>
              <a:cs typeface="Adobe Arabic" panose="02040503050201020203" pitchFamily="18" charset="-78"/>
            </a:endParaRPr>
          </a:p>
        </p:txBody>
      </p:sp>
      <p:sp>
        <p:nvSpPr>
          <p:cNvPr id="38" name="Fluxograma: Terminação 37"/>
          <p:cNvSpPr/>
          <p:nvPr/>
        </p:nvSpPr>
        <p:spPr>
          <a:xfrm>
            <a:off x="595988" y="11506847"/>
            <a:ext cx="1110345" cy="490602"/>
          </a:xfrm>
          <a:prstGeom prst="flowChartTerminator">
            <a:avLst/>
          </a:prstGeom>
          <a:solidFill>
            <a:srgbClr val="2144C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CaixaDeTexto 38"/>
          <p:cNvSpPr txBox="1"/>
          <p:nvPr/>
        </p:nvSpPr>
        <p:spPr>
          <a:xfrm>
            <a:off x="595988" y="11525471"/>
            <a:ext cx="3384096" cy="477054"/>
          </a:xfrm>
          <a:prstGeom prst="rect">
            <a:avLst/>
          </a:prstGeom>
          <a:noFill/>
        </p:spPr>
        <p:txBody>
          <a:bodyPr wrap="square" rtlCol="0">
            <a:spAutoFit/>
          </a:bodyPr>
          <a:lstStyle/>
          <a:p>
            <a:r>
              <a:rPr lang="pt-BR" sz="2500" b="1" dirty="0" smtClean="0">
                <a:solidFill>
                  <a:schemeClr val="bg1"/>
                </a:solidFill>
                <a:latin typeface="Adobe Arabic" panose="02040503050201020203" pitchFamily="18" charset="-78"/>
                <a:cs typeface="Adobe Arabic" panose="02040503050201020203" pitchFamily="18" charset="-78"/>
              </a:rPr>
              <a:t>VOLTAR</a:t>
            </a:r>
            <a:endParaRPr lang="pt-BR" sz="2500" b="1" dirty="0">
              <a:solidFill>
                <a:schemeClr val="bg1"/>
              </a:solidFill>
              <a:latin typeface="Adobe Arabic" panose="02040503050201020203" pitchFamily="18" charset="-78"/>
              <a:cs typeface="Adobe Arabic" panose="02040503050201020203" pitchFamily="18" charset="-78"/>
            </a:endParaRPr>
          </a:p>
        </p:txBody>
      </p:sp>
      <p:sp>
        <p:nvSpPr>
          <p:cNvPr id="18" name="Fluxograma: Terminação 17"/>
          <p:cNvSpPr/>
          <p:nvPr/>
        </p:nvSpPr>
        <p:spPr>
          <a:xfrm>
            <a:off x="-44908" y="5611712"/>
            <a:ext cx="3102429" cy="611111"/>
          </a:xfrm>
          <a:prstGeom prst="flowChartTerminator">
            <a:avLst/>
          </a:prstGeom>
          <a:solidFill>
            <a:srgbClr val="2144C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0" name="CaixaDeTexto 19"/>
          <p:cNvSpPr txBox="1"/>
          <p:nvPr/>
        </p:nvSpPr>
        <p:spPr>
          <a:xfrm>
            <a:off x="212271" y="5699145"/>
            <a:ext cx="3384096" cy="477054"/>
          </a:xfrm>
          <a:prstGeom prst="rect">
            <a:avLst/>
          </a:prstGeom>
          <a:noFill/>
        </p:spPr>
        <p:txBody>
          <a:bodyPr wrap="square" rtlCol="0">
            <a:spAutoFit/>
          </a:bodyPr>
          <a:lstStyle/>
          <a:p>
            <a:r>
              <a:rPr lang="pt-BR" sz="2500" b="1" dirty="0" smtClean="0">
                <a:solidFill>
                  <a:schemeClr val="bg1"/>
                </a:solidFill>
                <a:latin typeface="Adobe Arabic" panose="02040503050201020203" pitchFamily="18" charset="-78"/>
                <a:cs typeface="Adobe Arabic" panose="02040503050201020203" pitchFamily="18" charset="-78"/>
              </a:rPr>
              <a:t>CONCEITO</a:t>
            </a:r>
            <a:endParaRPr lang="pt-BR" sz="2500" b="1" dirty="0">
              <a:solidFill>
                <a:schemeClr val="bg1"/>
              </a:solidFill>
              <a:latin typeface="Adobe Arabic" panose="02040503050201020203" pitchFamily="18" charset="-78"/>
              <a:cs typeface="Adobe Arabic" panose="02040503050201020203" pitchFamily="18" charset="-78"/>
            </a:endParaRPr>
          </a:p>
        </p:txBody>
      </p:sp>
    </p:spTree>
    <p:extLst>
      <p:ext uri="{BB962C8B-B14F-4D97-AF65-F5344CB8AC3E}">
        <p14:creationId xmlns:p14="http://schemas.microsoft.com/office/powerpoint/2010/main" val="149705919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upo 18"/>
          <p:cNvGrpSpPr/>
          <p:nvPr/>
        </p:nvGrpSpPr>
        <p:grpSpPr>
          <a:xfrm>
            <a:off x="5216979" y="-32658"/>
            <a:ext cx="4727121" cy="4653643"/>
            <a:chOff x="5216979" y="-1"/>
            <a:chExt cx="4727121" cy="4653643"/>
          </a:xfrm>
        </p:grpSpPr>
        <p:sp>
          <p:nvSpPr>
            <p:cNvPr id="7" name="Elipse 6"/>
            <p:cNvSpPr/>
            <p:nvPr/>
          </p:nvSpPr>
          <p:spPr>
            <a:xfrm>
              <a:off x="5216979" y="0"/>
              <a:ext cx="3282042" cy="3282042"/>
            </a:xfrm>
            <a:prstGeom prst="ellipse">
              <a:avLst/>
            </a:prstGeom>
            <a:solidFill>
              <a:srgbClr val="2144C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Retângulo 7"/>
            <p:cNvSpPr/>
            <p:nvPr/>
          </p:nvSpPr>
          <p:spPr>
            <a:xfrm>
              <a:off x="6858000" y="-1"/>
              <a:ext cx="3086100" cy="4653643"/>
            </a:xfrm>
            <a:prstGeom prst="rect">
              <a:avLst/>
            </a:prstGeom>
            <a:solidFill>
              <a:srgbClr val="FAFA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12" name="CaixaDeTexto 11"/>
          <p:cNvSpPr txBox="1"/>
          <p:nvPr/>
        </p:nvSpPr>
        <p:spPr>
          <a:xfrm>
            <a:off x="3163665" y="1131845"/>
            <a:ext cx="4016825" cy="861774"/>
          </a:xfrm>
          <a:prstGeom prst="rect">
            <a:avLst/>
          </a:prstGeom>
          <a:noFill/>
        </p:spPr>
        <p:txBody>
          <a:bodyPr wrap="square" rtlCol="0">
            <a:spAutoFit/>
          </a:bodyPr>
          <a:lstStyle/>
          <a:p>
            <a:r>
              <a:rPr lang="pt-BR" sz="5000" dirty="0" smtClean="0">
                <a:solidFill>
                  <a:srgbClr val="2144C3"/>
                </a:solidFill>
                <a:latin typeface="Adobe Arabic" panose="02040503050201020203" pitchFamily="18" charset="-78"/>
                <a:cs typeface="Adobe Arabic" panose="02040503050201020203" pitchFamily="18" charset="-78"/>
              </a:rPr>
              <a:t>CÂNCER </a:t>
            </a:r>
            <a:r>
              <a:rPr lang="pt-BR" sz="3200" b="1" dirty="0" smtClean="0">
                <a:solidFill>
                  <a:schemeClr val="bg1"/>
                </a:solidFill>
                <a:latin typeface="Adobe Arabic" panose="02040503050201020203" pitchFamily="18" charset="-78"/>
                <a:cs typeface="Adobe Arabic" panose="02040503050201020203" pitchFamily="18" charset="-78"/>
              </a:rPr>
              <a:t>PRÓSTATA</a:t>
            </a:r>
            <a:endParaRPr lang="pt-BR" sz="3200" b="1" dirty="0">
              <a:solidFill>
                <a:schemeClr val="bg1"/>
              </a:solidFill>
              <a:latin typeface="Adobe Arabic" panose="02040503050201020203" pitchFamily="18" charset="-78"/>
              <a:cs typeface="Adobe Arabic" panose="02040503050201020203" pitchFamily="18" charset="-78"/>
            </a:endParaRPr>
          </a:p>
        </p:txBody>
      </p:sp>
      <p:sp>
        <p:nvSpPr>
          <p:cNvPr id="36" name="Fluxograma: Terminação 35"/>
          <p:cNvSpPr/>
          <p:nvPr/>
        </p:nvSpPr>
        <p:spPr>
          <a:xfrm>
            <a:off x="5210852" y="11502042"/>
            <a:ext cx="1110345" cy="490602"/>
          </a:xfrm>
          <a:prstGeom prst="flowChartTerminator">
            <a:avLst/>
          </a:prstGeom>
          <a:solidFill>
            <a:srgbClr val="2144C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7" name="CaixaDeTexto 36"/>
          <p:cNvSpPr txBox="1"/>
          <p:nvPr/>
        </p:nvSpPr>
        <p:spPr>
          <a:xfrm>
            <a:off x="5261885" y="11522211"/>
            <a:ext cx="3384096" cy="477054"/>
          </a:xfrm>
          <a:prstGeom prst="rect">
            <a:avLst/>
          </a:prstGeom>
          <a:noFill/>
        </p:spPr>
        <p:txBody>
          <a:bodyPr wrap="square" rtlCol="0">
            <a:spAutoFit/>
          </a:bodyPr>
          <a:lstStyle/>
          <a:p>
            <a:r>
              <a:rPr lang="pt-BR" sz="2500" b="1" dirty="0" smtClean="0">
                <a:solidFill>
                  <a:schemeClr val="bg1"/>
                </a:solidFill>
                <a:latin typeface="Adobe Arabic" panose="02040503050201020203" pitchFamily="18" charset="-78"/>
                <a:cs typeface="Adobe Arabic" panose="02040503050201020203" pitchFamily="18" charset="-78"/>
              </a:rPr>
              <a:t>INÍCIO</a:t>
            </a:r>
            <a:endParaRPr lang="pt-BR" sz="2500" b="1" dirty="0">
              <a:solidFill>
                <a:schemeClr val="bg1"/>
              </a:solidFill>
              <a:latin typeface="Adobe Arabic" panose="02040503050201020203" pitchFamily="18" charset="-78"/>
              <a:cs typeface="Adobe Arabic" panose="02040503050201020203" pitchFamily="18" charset="-78"/>
            </a:endParaRPr>
          </a:p>
        </p:txBody>
      </p:sp>
      <p:sp>
        <p:nvSpPr>
          <p:cNvPr id="38" name="Fluxograma: Terminação 37"/>
          <p:cNvSpPr/>
          <p:nvPr/>
        </p:nvSpPr>
        <p:spPr>
          <a:xfrm>
            <a:off x="595988" y="11506847"/>
            <a:ext cx="1110345" cy="490602"/>
          </a:xfrm>
          <a:prstGeom prst="flowChartTerminator">
            <a:avLst/>
          </a:prstGeom>
          <a:solidFill>
            <a:srgbClr val="2144C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CaixaDeTexto 38"/>
          <p:cNvSpPr txBox="1"/>
          <p:nvPr/>
        </p:nvSpPr>
        <p:spPr>
          <a:xfrm>
            <a:off x="595988" y="11525471"/>
            <a:ext cx="3384096" cy="477054"/>
          </a:xfrm>
          <a:prstGeom prst="rect">
            <a:avLst/>
          </a:prstGeom>
          <a:noFill/>
        </p:spPr>
        <p:txBody>
          <a:bodyPr wrap="square" rtlCol="0">
            <a:spAutoFit/>
          </a:bodyPr>
          <a:lstStyle/>
          <a:p>
            <a:r>
              <a:rPr lang="pt-BR" sz="2500" b="1" dirty="0" smtClean="0">
                <a:solidFill>
                  <a:schemeClr val="bg1"/>
                </a:solidFill>
                <a:latin typeface="Adobe Arabic" panose="02040503050201020203" pitchFamily="18" charset="-78"/>
                <a:cs typeface="Adobe Arabic" panose="02040503050201020203" pitchFamily="18" charset="-78"/>
              </a:rPr>
              <a:t>VOLTAR</a:t>
            </a:r>
            <a:endParaRPr lang="pt-BR" sz="2500" b="1" dirty="0">
              <a:solidFill>
                <a:schemeClr val="bg1"/>
              </a:solidFill>
              <a:latin typeface="Adobe Arabic" panose="02040503050201020203" pitchFamily="18" charset="-78"/>
              <a:cs typeface="Adobe Arabic" panose="02040503050201020203" pitchFamily="18" charset="-78"/>
            </a:endParaRPr>
          </a:p>
        </p:txBody>
      </p:sp>
      <p:sp>
        <p:nvSpPr>
          <p:cNvPr id="16" name="CaixaDeTexto 15"/>
          <p:cNvSpPr txBox="1"/>
          <p:nvPr/>
        </p:nvSpPr>
        <p:spPr>
          <a:xfrm>
            <a:off x="501597" y="3216231"/>
            <a:ext cx="5813309" cy="6124754"/>
          </a:xfrm>
          <a:prstGeom prst="rect">
            <a:avLst/>
          </a:prstGeom>
          <a:noFill/>
        </p:spPr>
        <p:txBody>
          <a:bodyPr wrap="square" rtlCol="0">
            <a:spAutoFit/>
          </a:bodyPr>
          <a:lstStyle/>
          <a:p>
            <a:pPr algn="just"/>
            <a:r>
              <a:rPr lang="pt-BR" sz="2800" dirty="0">
                <a:latin typeface="Adobe Arabic" panose="02040503050201020203" pitchFamily="18" charset="-78"/>
                <a:cs typeface="Adobe Arabic" panose="02040503050201020203" pitchFamily="18" charset="-78"/>
              </a:rPr>
              <a:t>Câncer de próstata é o tumor que afeta a </a:t>
            </a:r>
            <a:r>
              <a:rPr lang="pt-BR" sz="2800" dirty="0" smtClean="0">
                <a:latin typeface="Adobe Arabic" panose="02040503050201020203" pitchFamily="18" charset="-78"/>
                <a:cs typeface="Adobe Arabic" panose="02040503050201020203" pitchFamily="18" charset="-78"/>
              </a:rPr>
              <a:t>próstata, </a:t>
            </a:r>
            <a:r>
              <a:rPr lang="pt-BR" sz="2800" dirty="0">
                <a:latin typeface="Adobe Arabic" panose="02040503050201020203" pitchFamily="18" charset="-78"/>
                <a:cs typeface="Adobe Arabic" panose="02040503050201020203" pitchFamily="18" charset="-78"/>
              </a:rPr>
              <a:t>glândula localizada abaixo da bexiga e que envolve a uretra, canal que liga a bexiga ao orifício externo do pênis</a:t>
            </a:r>
            <a:r>
              <a:rPr lang="pt-BR" sz="2800" dirty="0" smtClean="0">
                <a:latin typeface="Adobe Arabic" panose="02040503050201020203" pitchFamily="18" charset="-78"/>
                <a:cs typeface="Adobe Arabic" panose="02040503050201020203" pitchFamily="18" charset="-78"/>
              </a:rPr>
              <a:t>. O </a:t>
            </a:r>
            <a:r>
              <a:rPr lang="pt-BR" sz="2800" dirty="0">
                <a:latin typeface="Adobe Arabic" panose="02040503050201020203" pitchFamily="18" charset="-78"/>
                <a:cs typeface="Adobe Arabic" panose="02040503050201020203" pitchFamily="18" charset="-78"/>
              </a:rPr>
              <a:t>câncer de próstata é o mais frequente entre os homens, depois do câncer de pele. Embora seja uma doença comum, por medo ou por desconhecimento muitos homens preferem não conversar sobre esse assunto.</a:t>
            </a:r>
          </a:p>
          <a:p>
            <a:pPr algn="just"/>
            <a:r>
              <a:rPr lang="pt-BR" sz="2800" dirty="0">
                <a:latin typeface="Adobe Arabic" panose="02040503050201020203" pitchFamily="18" charset="-78"/>
                <a:cs typeface="Adobe Arabic" panose="02040503050201020203" pitchFamily="18" charset="-78"/>
              </a:rPr>
              <a:t>O câncer de próstata, na maioria dos casos, cresce de forma lenta e não chega a dar sinais durante a vida e nem a ameaçar a saúde do homem. Em outros casos, pode crescer rapidamente, se espalhar para outros órgãos e causar a morte. Esse efeito é conhecido como metástase.</a:t>
            </a:r>
          </a:p>
        </p:txBody>
      </p:sp>
    </p:spTree>
    <p:extLst>
      <p:ext uri="{BB962C8B-B14F-4D97-AF65-F5344CB8AC3E}">
        <p14:creationId xmlns:p14="http://schemas.microsoft.com/office/powerpoint/2010/main" val="316852292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upo 18"/>
          <p:cNvGrpSpPr/>
          <p:nvPr/>
        </p:nvGrpSpPr>
        <p:grpSpPr>
          <a:xfrm>
            <a:off x="5216979" y="-32658"/>
            <a:ext cx="4727121" cy="4653643"/>
            <a:chOff x="5216979" y="-1"/>
            <a:chExt cx="4727121" cy="4653643"/>
          </a:xfrm>
        </p:grpSpPr>
        <p:sp>
          <p:nvSpPr>
            <p:cNvPr id="7" name="Elipse 6"/>
            <p:cNvSpPr/>
            <p:nvPr/>
          </p:nvSpPr>
          <p:spPr>
            <a:xfrm>
              <a:off x="5216979" y="0"/>
              <a:ext cx="3282042" cy="3282042"/>
            </a:xfrm>
            <a:prstGeom prst="ellipse">
              <a:avLst/>
            </a:prstGeom>
            <a:solidFill>
              <a:srgbClr val="2144C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Retângulo 7"/>
            <p:cNvSpPr/>
            <p:nvPr/>
          </p:nvSpPr>
          <p:spPr>
            <a:xfrm>
              <a:off x="6858000" y="-1"/>
              <a:ext cx="3086100" cy="4653643"/>
            </a:xfrm>
            <a:prstGeom prst="rect">
              <a:avLst/>
            </a:prstGeom>
            <a:solidFill>
              <a:srgbClr val="FAFA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12" name="CaixaDeTexto 11"/>
          <p:cNvSpPr txBox="1"/>
          <p:nvPr/>
        </p:nvSpPr>
        <p:spPr>
          <a:xfrm>
            <a:off x="3604537" y="1177477"/>
            <a:ext cx="4016825" cy="861774"/>
          </a:xfrm>
          <a:prstGeom prst="rect">
            <a:avLst/>
          </a:prstGeom>
          <a:noFill/>
        </p:spPr>
        <p:txBody>
          <a:bodyPr wrap="square" rtlCol="0">
            <a:spAutoFit/>
          </a:bodyPr>
          <a:lstStyle/>
          <a:p>
            <a:r>
              <a:rPr lang="pt-BR" sz="5000" dirty="0" smtClean="0">
                <a:solidFill>
                  <a:srgbClr val="2144C3"/>
                </a:solidFill>
                <a:latin typeface="Adobe Arabic" panose="02040503050201020203" pitchFamily="18" charset="-78"/>
                <a:cs typeface="Adobe Arabic" panose="02040503050201020203" pitchFamily="18" charset="-78"/>
              </a:rPr>
              <a:t>SINAIS </a:t>
            </a:r>
            <a:r>
              <a:rPr lang="pt-BR" sz="3200" b="1" dirty="0" smtClean="0">
                <a:solidFill>
                  <a:schemeClr val="bg1"/>
                </a:solidFill>
                <a:latin typeface="Adobe Arabic" panose="02040503050201020203" pitchFamily="18" charset="-78"/>
                <a:cs typeface="Adobe Arabic" panose="02040503050201020203" pitchFamily="18" charset="-78"/>
              </a:rPr>
              <a:t>SINTOMAS</a:t>
            </a:r>
            <a:endParaRPr lang="pt-BR" sz="3200" b="1" dirty="0">
              <a:solidFill>
                <a:schemeClr val="bg1"/>
              </a:solidFill>
              <a:latin typeface="Adobe Arabic" panose="02040503050201020203" pitchFamily="18" charset="-78"/>
              <a:cs typeface="Adobe Arabic" panose="02040503050201020203" pitchFamily="18" charset="-78"/>
            </a:endParaRPr>
          </a:p>
        </p:txBody>
      </p:sp>
      <p:sp>
        <p:nvSpPr>
          <p:cNvPr id="36" name="Fluxograma: Terminação 35"/>
          <p:cNvSpPr/>
          <p:nvPr/>
        </p:nvSpPr>
        <p:spPr>
          <a:xfrm>
            <a:off x="5210852" y="11502042"/>
            <a:ext cx="1110345" cy="490602"/>
          </a:xfrm>
          <a:prstGeom prst="flowChartTerminator">
            <a:avLst/>
          </a:prstGeom>
          <a:solidFill>
            <a:srgbClr val="2144C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7" name="CaixaDeTexto 36"/>
          <p:cNvSpPr txBox="1"/>
          <p:nvPr/>
        </p:nvSpPr>
        <p:spPr>
          <a:xfrm>
            <a:off x="5261885" y="11522211"/>
            <a:ext cx="3384096" cy="477054"/>
          </a:xfrm>
          <a:prstGeom prst="rect">
            <a:avLst/>
          </a:prstGeom>
          <a:noFill/>
        </p:spPr>
        <p:txBody>
          <a:bodyPr wrap="square" rtlCol="0">
            <a:spAutoFit/>
          </a:bodyPr>
          <a:lstStyle/>
          <a:p>
            <a:r>
              <a:rPr lang="pt-BR" sz="2500" b="1" dirty="0" smtClean="0">
                <a:solidFill>
                  <a:schemeClr val="bg1"/>
                </a:solidFill>
                <a:latin typeface="Adobe Arabic" panose="02040503050201020203" pitchFamily="18" charset="-78"/>
                <a:cs typeface="Adobe Arabic" panose="02040503050201020203" pitchFamily="18" charset="-78"/>
              </a:rPr>
              <a:t>INÍCIO</a:t>
            </a:r>
            <a:endParaRPr lang="pt-BR" sz="2500" b="1" dirty="0">
              <a:solidFill>
                <a:schemeClr val="bg1"/>
              </a:solidFill>
              <a:latin typeface="Adobe Arabic" panose="02040503050201020203" pitchFamily="18" charset="-78"/>
              <a:cs typeface="Adobe Arabic" panose="02040503050201020203" pitchFamily="18" charset="-78"/>
            </a:endParaRPr>
          </a:p>
        </p:txBody>
      </p:sp>
      <p:sp>
        <p:nvSpPr>
          <p:cNvPr id="38" name="Fluxograma: Terminação 37"/>
          <p:cNvSpPr/>
          <p:nvPr/>
        </p:nvSpPr>
        <p:spPr>
          <a:xfrm>
            <a:off x="595988" y="11506847"/>
            <a:ext cx="1110345" cy="490602"/>
          </a:xfrm>
          <a:prstGeom prst="flowChartTerminator">
            <a:avLst/>
          </a:prstGeom>
          <a:solidFill>
            <a:srgbClr val="2144C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CaixaDeTexto 38"/>
          <p:cNvSpPr txBox="1"/>
          <p:nvPr/>
        </p:nvSpPr>
        <p:spPr>
          <a:xfrm>
            <a:off x="595988" y="11525471"/>
            <a:ext cx="3384096" cy="477054"/>
          </a:xfrm>
          <a:prstGeom prst="rect">
            <a:avLst/>
          </a:prstGeom>
          <a:noFill/>
        </p:spPr>
        <p:txBody>
          <a:bodyPr wrap="square" rtlCol="0">
            <a:spAutoFit/>
          </a:bodyPr>
          <a:lstStyle/>
          <a:p>
            <a:r>
              <a:rPr lang="pt-BR" sz="2500" b="1" dirty="0" smtClean="0">
                <a:solidFill>
                  <a:schemeClr val="bg1"/>
                </a:solidFill>
                <a:latin typeface="Adobe Arabic" panose="02040503050201020203" pitchFamily="18" charset="-78"/>
                <a:cs typeface="Adobe Arabic" panose="02040503050201020203" pitchFamily="18" charset="-78"/>
              </a:rPr>
              <a:t>VOLTAR</a:t>
            </a:r>
            <a:endParaRPr lang="pt-BR" sz="2500" b="1" dirty="0">
              <a:solidFill>
                <a:schemeClr val="bg1"/>
              </a:solidFill>
              <a:latin typeface="Adobe Arabic" panose="02040503050201020203" pitchFamily="18" charset="-78"/>
              <a:cs typeface="Adobe Arabic" panose="02040503050201020203" pitchFamily="18" charset="-78"/>
            </a:endParaRPr>
          </a:p>
        </p:txBody>
      </p:sp>
      <p:sp>
        <p:nvSpPr>
          <p:cNvPr id="16" name="CaixaDeTexto 15"/>
          <p:cNvSpPr txBox="1"/>
          <p:nvPr/>
        </p:nvSpPr>
        <p:spPr>
          <a:xfrm>
            <a:off x="501597" y="3216231"/>
            <a:ext cx="5813309" cy="4401205"/>
          </a:xfrm>
          <a:prstGeom prst="rect">
            <a:avLst/>
          </a:prstGeom>
          <a:noFill/>
        </p:spPr>
        <p:txBody>
          <a:bodyPr wrap="square" rtlCol="0">
            <a:spAutoFit/>
          </a:bodyPr>
          <a:lstStyle/>
          <a:p>
            <a:pPr algn="just"/>
            <a:r>
              <a:rPr lang="pt-BR" sz="2800" dirty="0">
                <a:latin typeface="Adobe Arabic" panose="02040503050201020203" pitchFamily="18" charset="-78"/>
                <a:cs typeface="Adobe Arabic" panose="02040503050201020203" pitchFamily="18" charset="-78"/>
              </a:rPr>
              <a:t>Na fase inicial, o câncer de próstata pode não apresentar sintomas e, quando apresenta, os mais comuns são:</a:t>
            </a:r>
          </a:p>
          <a:p>
            <a:pPr algn="just"/>
            <a:endParaRPr lang="pt-BR" sz="2800" dirty="0">
              <a:latin typeface="Adobe Arabic" panose="02040503050201020203" pitchFamily="18" charset="-78"/>
              <a:cs typeface="Adobe Arabic" panose="02040503050201020203" pitchFamily="18" charset="-78"/>
            </a:endParaRPr>
          </a:p>
          <a:p>
            <a:pPr algn="just"/>
            <a:r>
              <a:rPr lang="pt-BR" sz="2800" dirty="0">
                <a:latin typeface="Adobe Arabic" panose="02040503050201020203" pitchFamily="18" charset="-78"/>
                <a:cs typeface="Adobe Arabic" panose="02040503050201020203" pitchFamily="18" charset="-78"/>
              </a:rPr>
              <a:t>- </a:t>
            </a:r>
            <a:r>
              <a:rPr lang="pt-BR" sz="2800" dirty="0" smtClean="0">
                <a:latin typeface="Adobe Arabic" panose="02040503050201020203" pitchFamily="18" charset="-78"/>
                <a:cs typeface="Adobe Arabic" panose="02040503050201020203" pitchFamily="18" charset="-78"/>
              </a:rPr>
              <a:t>Dificuldade </a:t>
            </a:r>
            <a:r>
              <a:rPr lang="pt-BR" sz="2800" dirty="0">
                <a:latin typeface="Adobe Arabic" panose="02040503050201020203" pitchFamily="18" charset="-78"/>
                <a:cs typeface="Adobe Arabic" panose="02040503050201020203" pitchFamily="18" charset="-78"/>
              </a:rPr>
              <a:t>de urinar</a:t>
            </a:r>
            <a:r>
              <a:rPr lang="pt-BR" sz="2800" dirty="0" smtClean="0">
                <a:latin typeface="Adobe Arabic" panose="02040503050201020203" pitchFamily="18" charset="-78"/>
                <a:cs typeface="Adobe Arabic" panose="02040503050201020203" pitchFamily="18" charset="-78"/>
              </a:rPr>
              <a:t>;</a:t>
            </a:r>
            <a:endParaRPr lang="pt-BR" sz="2800" dirty="0">
              <a:latin typeface="Adobe Arabic" panose="02040503050201020203" pitchFamily="18" charset="-78"/>
              <a:cs typeface="Adobe Arabic" panose="02040503050201020203" pitchFamily="18" charset="-78"/>
            </a:endParaRPr>
          </a:p>
          <a:p>
            <a:pPr algn="just"/>
            <a:r>
              <a:rPr lang="pt-BR" sz="2800" dirty="0">
                <a:latin typeface="Adobe Arabic" panose="02040503050201020203" pitchFamily="18" charset="-78"/>
                <a:cs typeface="Adobe Arabic" panose="02040503050201020203" pitchFamily="18" charset="-78"/>
              </a:rPr>
              <a:t>- </a:t>
            </a:r>
            <a:r>
              <a:rPr lang="pt-BR" sz="2800" dirty="0" smtClean="0">
                <a:latin typeface="Adobe Arabic" panose="02040503050201020203" pitchFamily="18" charset="-78"/>
                <a:cs typeface="Adobe Arabic" panose="02040503050201020203" pitchFamily="18" charset="-78"/>
              </a:rPr>
              <a:t>Demora </a:t>
            </a:r>
            <a:r>
              <a:rPr lang="pt-BR" sz="2800" dirty="0">
                <a:latin typeface="Adobe Arabic" panose="02040503050201020203" pitchFamily="18" charset="-78"/>
                <a:cs typeface="Adobe Arabic" panose="02040503050201020203" pitchFamily="18" charset="-78"/>
              </a:rPr>
              <a:t>em começar e terminar de urinar;</a:t>
            </a:r>
          </a:p>
          <a:p>
            <a:pPr algn="just"/>
            <a:r>
              <a:rPr lang="pt-BR" sz="2800" dirty="0">
                <a:latin typeface="Adobe Arabic" panose="02040503050201020203" pitchFamily="18" charset="-78"/>
                <a:cs typeface="Adobe Arabic" panose="02040503050201020203" pitchFamily="18" charset="-78"/>
              </a:rPr>
              <a:t>sangue na urina</a:t>
            </a:r>
            <a:r>
              <a:rPr lang="pt-BR" sz="2800" dirty="0" smtClean="0">
                <a:latin typeface="Adobe Arabic" panose="02040503050201020203" pitchFamily="18" charset="-78"/>
                <a:cs typeface="Adobe Arabic" panose="02040503050201020203" pitchFamily="18" charset="-78"/>
              </a:rPr>
              <a:t>;</a:t>
            </a:r>
            <a:endParaRPr lang="pt-BR" sz="2800" dirty="0">
              <a:latin typeface="Adobe Arabic" panose="02040503050201020203" pitchFamily="18" charset="-78"/>
              <a:cs typeface="Adobe Arabic" panose="02040503050201020203" pitchFamily="18" charset="-78"/>
            </a:endParaRPr>
          </a:p>
          <a:p>
            <a:pPr algn="just"/>
            <a:r>
              <a:rPr lang="pt-BR" sz="2800" dirty="0">
                <a:latin typeface="Adobe Arabic" panose="02040503050201020203" pitchFamily="18" charset="-78"/>
                <a:cs typeface="Adobe Arabic" panose="02040503050201020203" pitchFamily="18" charset="-78"/>
              </a:rPr>
              <a:t>- </a:t>
            </a:r>
            <a:r>
              <a:rPr lang="pt-BR" sz="2800" dirty="0" smtClean="0">
                <a:latin typeface="Adobe Arabic" panose="02040503050201020203" pitchFamily="18" charset="-78"/>
                <a:cs typeface="Adobe Arabic" panose="02040503050201020203" pitchFamily="18" charset="-78"/>
              </a:rPr>
              <a:t>Diminuição </a:t>
            </a:r>
            <a:r>
              <a:rPr lang="pt-BR" sz="2800" dirty="0">
                <a:latin typeface="Adobe Arabic" panose="02040503050201020203" pitchFamily="18" charset="-78"/>
                <a:cs typeface="Adobe Arabic" panose="02040503050201020203" pitchFamily="18" charset="-78"/>
              </a:rPr>
              <a:t>do jato de urina</a:t>
            </a:r>
            <a:r>
              <a:rPr lang="pt-BR" sz="2800" dirty="0" smtClean="0">
                <a:latin typeface="Adobe Arabic" panose="02040503050201020203" pitchFamily="18" charset="-78"/>
                <a:cs typeface="Adobe Arabic" panose="02040503050201020203" pitchFamily="18" charset="-78"/>
              </a:rPr>
              <a:t>;</a:t>
            </a:r>
            <a:endParaRPr lang="pt-BR" sz="2800" dirty="0">
              <a:latin typeface="Adobe Arabic" panose="02040503050201020203" pitchFamily="18" charset="-78"/>
              <a:cs typeface="Adobe Arabic" panose="02040503050201020203" pitchFamily="18" charset="-78"/>
            </a:endParaRPr>
          </a:p>
          <a:p>
            <a:pPr algn="just"/>
            <a:r>
              <a:rPr lang="pt-BR" sz="2800" dirty="0">
                <a:latin typeface="Adobe Arabic" panose="02040503050201020203" pitchFamily="18" charset="-78"/>
                <a:cs typeface="Adobe Arabic" panose="02040503050201020203" pitchFamily="18" charset="-78"/>
              </a:rPr>
              <a:t>- </a:t>
            </a:r>
            <a:r>
              <a:rPr lang="pt-BR" sz="2800" dirty="0" smtClean="0">
                <a:latin typeface="Adobe Arabic" panose="02040503050201020203" pitchFamily="18" charset="-78"/>
                <a:cs typeface="Adobe Arabic" panose="02040503050201020203" pitchFamily="18" charset="-78"/>
              </a:rPr>
              <a:t>Necessidade </a:t>
            </a:r>
            <a:r>
              <a:rPr lang="pt-BR" sz="2800" dirty="0">
                <a:latin typeface="Adobe Arabic" panose="02040503050201020203" pitchFamily="18" charset="-78"/>
                <a:cs typeface="Adobe Arabic" panose="02040503050201020203" pitchFamily="18" charset="-78"/>
              </a:rPr>
              <a:t>de urinar mais vezes durante o dia ou à noite.</a:t>
            </a:r>
          </a:p>
        </p:txBody>
      </p:sp>
    </p:spTree>
    <p:extLst>
      <p:ext uri="{BB962C8B-B14F-4D97-AF65-F5344CB8AC3E}">
        <p14:creationId xmlns:p14="http://schemas.microsoft.com/office/powerpoint/2010/main" val="20039413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upo 18"/>
          <p:cNvGrpSpPr/>
          <p:nvPr/>
        </p:nvGrpSpPr>
        <p:grpSpPr>
          <a:xfrm>
            <a:off x="5216979" y="-32658"/>
            <a:ext cx="4727121" cy="4653643"/>
            <a:chOff x="5216979" y="-1"/>
            <a:chExt cx="4727121" cy="4653643"/>
          </a:xfrm>
        </p:grpSpPr>
        <p:sp>
          <p:nvSpPr>
            <p:cNvPr id="7" name="Elipse 6"/>
            <p:cNvSpPr/>
            <p:nvPr/>
          </p:nvSpPr>
          <p:spPr>
            <a:xfrm>
              <a:off x="5216979" y="0"/>
              <a:ext cx="3282042" cy="3282042"/>
            </a:xfrm>
            <a:prstGeom prst="ellipse">
              <a:avLst/>
            </a:prstGeom>
            <a:solidFill>
              <a:srgbClr val="2144C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Retângulo 7"/>
            <p:cNvSpPr/>
            <p:nvPr/>
          </p:nvSpPr>
          <p:spPr>
            <a:xfrm>
              <a:off x="6858000" y="-1"/>
              <a:ext cx="3086100" cy="4653643"/>
            </a:xfrm>
            <a:prstGeom prst="rect">
              <a:avLst/>
            </a:prstGeom>
            <a:solidFill>
              <a:srgbClr val="FAFA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12" name="CaixaDeTexto 11"/>
          <p:cNvSpPr txBox="1"/>
          <p:nvPr/>
        </p:nvSpPr>
        <p:spPr>
          <a:xfrm>
            <a:off x="3440909" y="1177477"/>
            <a:ext cx="4016825" cy="861774"/>
          </a:xfrm>
          <a:prstGeom prst="rect">
            <a:avLst/>
          </a:prstGeom>
          <a:noFill/>
        </p:spPr>
        <p:txBody>
          <a:bodyPr wrap="square" rtlCol="0">
            <a:spAutoFit/>
          </a:bodyPr>
          <a:lstStyle/>
          <a:p>
            <a:r>
              <a:rPr lang="pt-BR" sz="5000" dirty="0">
                <a:solidFill>
                  <a:srgbClr val="2144C3"/>
                </a:solidFill>
                <a:latin typeface="Adobe Arabic" panose="02040503050201020203" pitchFamily="18" charset="-78"/>
                <a:cs typeface="Adobe Arabic" panose="02040503050201020203" pitchFamily="18" charset="-78"/>
              </a:rPr>
              <a:t> </a:t>
            </a:r>
            <a:r>
              <a:rPr lang="pt-BR" sz="5000" dirty="0" smtClean="0">
                <a:solidFill>
                  <a:srgbClr val="2144C3"/>
                </a:solidFill>
                <a:latin typeface="Adobe Arabic" panose="02040503050201020203" pitchFamily="18" charset="-78"/>
                <a:cs typeface="Adobe Arabic" panose="02040503050201020203" pitchFamily="18" charset="-78"/>
              </a:rPr>
              <a:t>      PRE</a:t>
            </a:r>
            <a:r>
              <a:rPr lang="pt-BR" sz="4000" b="1" dirty="0" smtClean="0">
                <a:solidFill>
                  <a:schemeClr val="bg1"/>
                </a:solidFill>
                <a:latin typeface="Adobe Arabic" panose="02040503050201020203" pitchFamily="18" charset="-78"/>
                <a:cs typeface="Adobe Arabic" panose="02040503050201020203" pitchFamily="18" charset="-78"/>
              </a:rPr>
              <a:t>VENÇÃO</a:t>
            </a:r>
            <a:endParaRPr lang="pt-BR" sz="4000" b="1" dirty="0">
              <a:solidFill>
                <a:schemeClr val="bg1"/>
              </a:solidFill>
              <a:latin typeface="Adobe Arabic" panose="02040503050201020203" pitchFamily="18" charset="-78"/>
              <a:cs typeface="Adobe Arabic" panose="02040503050201020203" pitchFamily="18" charset="-78"/>
            </a:endParaRPr>
          </a:p>
        </p:txBody>
      </p:sp>
      <p:sp>
        <p:nvSpPr>
          <p:cNvPr id="36" name="Fluxograma: Terminação 35"/>
          <p:cNvSpPr/>
          <p:nvPr/>
        </p:nvSpPr>
        <p:spPr>
          <a:xfrm>
            <a:off x="5210852" y="11502042"/>
            <a:ext cx="1110345" cy="490602"/>
          </a:xfrm>
          <a:prstGeom prst="flowChartTerminator">
            <a:avLst/>
          </a:prstGeom>
          <a:solidFill>
            <a:srgbClr val="2144C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7" name="CaixaDeTexto 36"/>
          <p:cNvSpPr txBox="1"/>
          <p:nvPr/>
        </p:nvSpPr>
        <p:spPr>
          <a:xfrm>
            <a:off x="5261885" y="11522211"/>
            <a:ext cx="3384096" cy="477054"/>
          </a:xfrm>
          <a:prstGeom prst="rect">
            <a:avLst/>
          </a:prstGeom>
          <a:noFill/>
        </p:spPr>
        <p:txBody>
          <a:bodyPr wrap="square" rtlCol="0">
            <a:spAutoFit/>
          </a:bodyPr>
          <a:lstStyle/>
          <a:p>
            <a:r>
              <a:rPr lang="pt-BR" sz="2500" b="1" dirty="0" smtClean="0">
                <a:solidFill>
                  <a:schemeClr val="bg1"/>
                </a:solidFill>
                <a:latin typeface="Adobe Arabic" panose="02040503050201020203" pitchFamily="18" charset="-78"/>
                <a:cs typeface="Adobe Arabic" panose="02040503050201020203" pitchFamily="18" charset="-78"/>
              </a:rPr>
              <a:t>INÍCIO</a:t>
            </a:r>
            <a:endParaRPr lang="pt-BR" sz="2500" b="1" dirty="0">
              <a:solidFill>
                <a:schemeClr val="bg1"/>
              </a:solidFill>
              <a:latin typeface="Adobe Arabic" panose="02040503050201020203" pitchFamily="18" charset="-78"/>
              <a:cs typeface="Adobe Arabic" panose="02040503050201020203" pitchFamily="18" charset="-78"/>
            </a:endParaRPr>
          </a:p>
        </p:txBody>
      </p:sp>
      <p:sp>
        <p:nvSpPr>
          <p:cNvPr id="38" name="Fluxograma: Terminação 37"/>
          <p:cNvSpPr/>
          <p:nvPr/>
        </p:nvSpPr>
        <p:spPr>
          <a:xfrm>
            <a:off x="595988" y="11506847"/>
            <a:ext cx="1110345" cy="490602"/>
          </a:xfrm>
          <a:prstGeom prst="flowChartTerminator">
            <a:avLst/>
          </a:prstGeom>
          <a:solidFill>
            <a:srgbClr val="2144C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CaixaDeTexto 38"/>
          <p:cNvSpPr txBox="1"/>
          <p:nvPr/>
        </p:nvSpPr>
        <p:spPr>
          <a:xfrm>
            <a:off x="595988" y="11525471"/>
            <a:ext cx="3384096" cy="477054"/>
          </a:xfrm>
          <a:prstGeom prst="rect">
            <a:avLst/>
          </a:prstGeom>
          <a:noFill/>
        </p:spPr>
        <p:txBody>
          <a:bodyPr wrap="square" rtlCol="0">
            <a:spAutoFit/>
          </a:bodyPr>
          <a:lstStyle/>
          <a:p>
            <a:r>
              <a:rPr lang="pt-BR" sz="2500" b="1" dirty="0" smtClean="0">
                <a:solidFill>
                  <a:schemeClr val="bg1"/>
                </a:solidFill>
                <a:latin typeface="Adobe Arabic" panose="02040503050201020203" pitchFamily="18" charset="-78"/>
                <a:cs typeface="Adobe Arabic" panose="02040503050201020203" pitchFamily="18" charset="-78"/>
              </a:rPr>
              <a:t>VOLTAR</a:t>
            </a:r>
            <a:endParaRPr lang="pt-BR" sz="2500" b="1" dirty="0">
              <a:solidFill>
                <a:schemeClr val="bg1"/>
              </a:solidFill>
              <a:latin typeface="Adobe Arabic" panose="02040503050201020203" pitchFamily="18" charset="-78"/>
              <a:cs typeface="Adobe Arabic" panose="02040503050201020203" pitchFamily="18" charset="-78"/>
            </a:endParaRPr>
          </a:p>
        </p:txBody>
      </p:sp>
      <p:sp>
        <p:nvSpPr>
          <p:cNvPr id="16" name="CaixaDeTexto 15"/>
          <p:cNvSpPr txBox="1"/>
          <p:nvPr/>
        </p:nvSpPr>
        <p:spPr>
          <a:xfrm>
            <a:off x="534254" y="2795147"/>
            <a:ext cx="5813309" cy="6986528"/>
          </a:xfrm>
          <a:prstGeom prst="rect">
            <a:avLst/>
          </a:prstGeom>
          <a:noFill/>
        </p:spPr>
        <p:txBody>
          <a:bodyPr wrap="square" rtlCol="0">
            <a:spAutoFit/>
          </a:bodyPr>
          <a:lstStyle/>
          <a:p>
            <a:pPr algn="just"/>
            <a:r>
              <a:rPr lang="pt-BR" sz="2800" dirty="0">
                <a:latin typeface="Adobe Arabic" panose="02040503050201020203" pitchFamily="18" charset="-78"/>
                <a:cs typeface="Adobe Arabic" panose="02040503050201020203" pitchFamily="18" charset="-78"/>
              </a:rPr>
              <a:t>Uma dieta rica em frutas, verduras, legumes, grãos e cereais integrais, e com menos gordura,  ajuda a diminuir o risco de câncer, como também de outras doenças crônicas não-transmissíveis. Outros hábitos saudáveis são recomendados, como :</a:t>
            </a:r>
          </a:p>
          <a:p>
            <a:pPr algn="just"/>
            <a:endParaRPr lang="pt-BR" sz="2800" dirty="0">
              <a:latin typeface="Adobe Arabic" panose="02040503050201020203" pitchFamily="18" charset="-78"/>
              <a:cs typeface="Adobe Arabic" panose="02040503050201020203" pitchFamily="18" charset="-78"/>
            </a:endParaRPr>
          </a:p>
          <a:p>
            <a:pPr algn="just"/>
            <a:r>
              <a:rPr lang="pt-BR" sz="2800" dirty="0">
                <a:latin typeface="Adobe Arabic" panose="02040503050201020203" pitchFamily="18" charset="-78"/>
                <a:cs typeface="Adobe Arabic" panose="02040503050201020203" pitchFamily="18" charset="-78"/>
              </a:rPr>
              <a:t>O</a:t>
            </a:r>
            <a:r>
              <a:rPr lang="pt-BR" sz="2800" dirty="0" smtClean="0">
                <a:latin typeface="Adobe Arabic" panose="02040503050201020203" pitchFamily="18" charset="-78"/>
                <a:cs typeface="Adobe Arabic" panose="02040503050201020203" pitchFamily="18" charset="-78"/>
              </a:rPr>
              <a:t>s </a:t>
            </a:r>
            <a:r>
              <a:rPr lang="pt-BR" sz="2800" dirty="0">
                <a:latin typeface="Adobe Arabic" panose="02040503050201020203" pitchFamily="18" charset="-78"/>
                <a:cs typeface="Adobe Arabic" panose="02040503050201020203" pitchFamily="18" charset="-78"/>
              </a:rPr>
              <a:t>fatores que ajudam a prevenir o câncer de próstata estão:</a:t>
            </a:r>
          </a:p>
          <a:p>
            <a:pPr algn="just"/>
            <a:endParaRPr lang="pt-BR" sz="2800" dirty="0">
              <a:latin typeface="Adobe Arabic" panose="02040503050201020203" pitchFamily="18" charset="-78"/>
              <a:cs typeface="Adobe Arabic" panose="02040503050201020203" pitchFamily="18" charset="-78"/>
            </a:endParaRPr>
          </a:p>
          <a:p>
            <a:pPr algn="just"/>
            <a:r>
              <a:rPr lang="pt-BR" sz="2800" dirty="0">
                <a:latin typeface="Adobe Arabic" panose="02040503050201020203" pitchFamily="18" charset="-78"/>
                <a:cs typeface="Adobe Arabic" panose="02040503050201020203" pitchFamily="18" charset="-78"/>
              </a:rPr>
              <a:t>- Ter uma alimentação saudável</a:t>
            </a:r>
            <a:r>
              <a:rPr lang="pt-BR" sz="2800" dirty="0" smtClean="0">
                <a:latin typeface="Adobe Arabic" panose="02040503050201020203" pitchFamily="18" charset="-78"/>
                <a:cs typeface="Adobe Arabic" panose="02040503050201020203" pitchFamily="18" charset="-78"/>
              </a:rPr>
              <a:t>.</a:t>
            </a:r>
            <a:endParaRPr lang="pt-BR" sz="2800" dirty="0">
              <a:latin typeface="Adobe Arabic" panose="02040503050201020203" pitchFamily="18" charset="-78"/>
              <a:cs typeface="Adobe Arabic" panose="02040503050201020203" pitchFamily="18" charset="-78"/>
            </a:endParaRPr>
          </a:p>
          <a:p>
            <a:pPr algn="just"/>
            <a:r>
              <a:rPr lang="pt-BR" sz="2800" dirty="0">
                <a:latin typeface="Adobe Arabic" panose="02040503050201020203" pitchFamily="18" charset="-78"/>
                <a:cs typeface="Adobe Arabic" panose="02040503050201020203" pitchFamily="18" charset="-78"/>
              </a:rPr>
              <a:t>- Manter o peso corporal adequado</a:t>
            </a:r>
            <a:r>
              <a:rPr lang="pt-BR" sz="2800" dirty="0" smtClean="0">
                <a:latin typeface="Adobe Arabic" panose="02040503050201020203" pitchFamily="18" charset="-78"/>
                <a:cs typeface="Adobe Arabic" panose="02040503050201020203" pitchFamily="18" charset="-78"/>
              </a:rPr>
              <a:t>.</a:t>
            </a:r>
            <a:endParaRPr lang="pt-BR" sz="2800" dirty="0">
              <a:latin typeface="Adobe Arabic" panose="02040503050201020203" pitchFamily="18" charset="-78"/>
              <a:cs typeface="Adobe Arabic" panose="02040503050201020203" pitchFamily="18" charset="-78"/>
            </a:endParaRPr>
          </a:p>
          <a:p>
            <a:pPr algn="just"/>
            <a:r>
              <a:rPr lang="pt-BR" sz="2800" dirty="0">
                <a:latin typeface="Adobe Arabic" panose="02040503050201020203" pitchFamily="18" charset="-78"/>
                <a:cs typeface="Adobe Arabic" panose="02040503050201020203" pitchFamily="18" charset="-78"/>
              </a:rPr>
              <a:t>- Praticar atividade física</a:t>
            </a:r>
            <a:r>
              <a:rPr lang="pt-BR" sz="2800" dirty="0" smtClean="0">
                <a:latin typeface="Adobe Arabic" panose="02040503050201020203" pitchFamily="18" charset="-78"/>
                <a:cs typeface="Adobe Arabic" panose="02040503050201020203" pitchFamily="18" charset="-78"/>
              </a:rPr>
              <a:t>.</a:t>
            </a:r>
            <a:endParaRPr lang="pt-BR" sz="2800" dirty="0">
              <a:latin typeface="Adobe Arabic" panose="02040503050201020203" pitchFamily="18" charset="-78"/>
              <a:cs typeface="Adobe Arabic" panose="02040503050201020203" pitchFamily="18" charset="-78"/>
            </a:endParaRPr>
          </a:p>
          <a:p>
            <a:pPr algn="just"/>
            <a:r>
              <a:rPr lang="pt-BR" sz="2800" dirty="0">
                <a:latin typeface="Adobe Arabic" panose="02040503050201020203" pitchFamily="18" charset="-78"/>
                <a:cs typeface="Adobe Arabic" panose="02040503050201020203" pitchFamily="18" charset="-78"/>
              </a:rPr>
              <a:t>- Não fumar</a:t>
            </a:r>
            <a:r>
              <a:rPr lang="pt-BR" sz="2800" dirty="0" smtClean="0">
                <a:latin typeface="Adobe Arabic" panose="02040503050201020203" pitchFamily="18" charset="-78"/>
                <a:cs typeface="Adobe Arabic" panose="02040503050201020203" pitchFamily="18" charset="-78"/>
              </a:rPr>
              <a:t>.</a:t>
            </a:r>
            <a:endParaRPr lang="pt-BR" sz="2800" dirty="0">
              <a:latin typeface="Adobe Arabic" panose="02040503050201020203" pitchFamily="18" charset="-78"/>
              <a:cs typeface="Adobe Arabic" panose="02040503050201020203" pitchFamily="18" charset="-78"/>
            </a:endParaRPr>
          </a:p>
          <a:p>
            <a:pPr algn="just"/>
            <a:r>
              <a:rPr lang="pt-BR" sz="2800" dirty="0">
                <a:latin typeface="Adobe Arabic" panose="02040503050201020203" pitchFamily="18" charset="-78"/>
                <a:cs typeface="Adobe Arabic" panose="02040503050201020203" pitchFamily="18" charset="-78"/>
              </a:rPr>
              <a:t>- Evitar o consumo de bebidas alcoólicas</a:t>
            </a:r>
            <a:r>
              <a:rPr lang="pt-BR" sz="2800" dirty="0" smtClean="0">
                <a:latin typeface="Adobe Arabic" panose="02040503050201020203" pitchFamily="18" charset="-78"/>
                <a:cs typeface="Adobe Arabic" panose="02040503050201020203" pitchFamily="18" charset="-78"/>
              </a:rPr>
              <a:t>.</a:t>
            </a:r>
            <a:endParaRPr lang="pt-BR" sz="2800" dirty="0">
              <a:latin typeface="Adobe Arabic" panose="02040503050201020203" pitchFamily="18" charset="-78"/>
              <a:cs typeface="Adobe Arabic" panose="02040503050201020203" pitchFamily="18" charset="-78"/>
            </a:endParaRPr>
          </a:p>
          <a:p>
            <a:pPr algn="just"/>
            <a:r>
              <a:rPr lang="pt-BR" sz="2800" dirty="0">
                <a:latin typeface="Adobe Arabic" panose="02040503050201020203" pitchFamily="18" charset="-78"/>
                <a:cs typeface="Adobe Arabic" panose="02040503050201020203" pitchFamily="18" charset="-78"/>
              </a:rPr>
              <a:t>- Realização de exames preventivos de acordo com a orientação do médico.</a:t>
            </a:r>
          </a:p>
        </p:txBody>
      </p:sp>
    </p:spTree>
    <p:extLst>
      <p:ext uri="{BB962C8B-B14F-4D97-AF65-F5344CB8AC3E}">
        <p14:creationId xmlns:p14="http://schemas.microsoft.com/office/powerpoint/2010/main" val="230151639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p:cNvPicPr>
            <a:picLocks noChangeAspect="1"/>
          </p:cNvPicPr>
          <p:nvPr/>
        </p:nvPicPr>
        <p:blipFill>
          <a:blip r:embed="rId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0" y="2946571"/>
            <a:ext cx="6139543" cy="9245429"/>
          </a:xfrm>
          <a:prstGeom prst="rect">
            <a:avLst/>
          </a:prstGeom>
          <a:noFill/>
        </p:spPr>
      </p:pic>
      <p:sp>
        <p:nvSpPr>
          <p:cNvPr id="8" name="Retângulo 7"/>
          <p:cNvSpPr/>
          <p:nvPr/>
        </p:nvSpPr>
        <p:spPr>
          <a:xfrm>
            <a:off x="6858000" y="-1"/>
            <a:ext cx="3086100" cy="4653643"/>
          </a:xfrm>
          <a:prstGeom prst="rect">
            <a:avLst/>
          </a:prstGeom>
          <a:solidFill>
            <a:srgbClr val="FAFA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 name="Fluxograma: Terminação 14"/>
          <p:cNvSpPr/>
          <p:nvPr/>
        </p:nvSpPr>
        <p:spPr>
          <a:xfrm>
            <a:off x="0" y="10131866"/>
            <a:ext cx="3102429" cy="611111"/>
          </a:xfrm>
          <a:prstGeom prst="flowChartTerminator">
            <a:avLst/>
          </a:prstGeom>
          <a:solidFill>
            <a:srgbClr val="2144C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CaixaDeTexto 10"/>
          <p:cNvSpPr txBox="1"/>
          <p:nvPr/>
        </p:nvSpPr>
        <p:spPr>
          <a:xfrm>
            <a:off x="146960" y="10188979"/>
            <a:ext cx="2449284" cy="553998"/>
          </a:xfrm>
          <a:prstGeom prst="rect">
            <a:avLst/>
          </a:prstGeom>
          <a:noFill/>
        </p:spPr>
        <p:txBody>
          <a:bodyPr wrap="square" rtlCol="0">
            <a:spAutoFit/>
          </a:bodyPr>
          <a:lstStyle/>
          <a:p>
            <a:r>
              <a:rPr lang="pt-BR" sz="3000" b="1" dirty="0" smtClean="0">
                <a:solidFill>
                  <a:schemeClr val="bg1"/>
                </a:solidFill>
                <a:latin typeface="Adobe Arabic" panose="02040503050201020203" pitchFamily="18" charset="-78"/>
                <a:cs typeface="Adobe Arabic" panose="02040503050201020203" pitchFamily="18" charset="-78"/>
              </a:rPr>
              <a:t>O APP</a:t>
            </a:r>
            <a:endParaRPr lang="pt-BR" sz="3000" b="1" dirty="0">
              <a:solidFill>
                <a:schemeClr val="bg1"/>
              </a:solidFill>
              <a:latin typeface="Adobe Arabic" panose="02040503050201020203" pitchFamily="18" charset="-78"/>
              <a:cs typeface="Adobe Arabic" panose="02040503050201020203" pitchFamily="18" charset="-78"/>
            </a:endParaRPr>
          </a:p>
        </p:txBody>
      </p:sp>
      <p:sp>
        <p:nvSpPr>
          <p:cNvPr id="16" name="Fluxograma: Terminação 15"/>
          <p:cNvSpPr/>
          <p:nvPr/>
        </p:nvSpPr>
        <p:spPr>
          <a:xfrm>
            <a:off x="0" y="10863030"/>
            <a:ext cx="3102429" cy="582554"/>
          </a:xfrm>
          <a:prstGeom prst="flowChartTerminator">
            <a:avLst/>
          </a:prstGeom>
          <a:solidFill>
            <a:srgbClr val="2144C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CaixaDeTexto 13"/>
          <p:cNvSpPr txBox="1"/>
          <p:nvPr/>
        </p:nvSpPr>
        <p:spPr>
          <a:xfrm>
            <a:off x="146959" y="10891586"/>
            <a:ext cx="3694340" cy="553998"/>
          </a:xfrm>
          <a:prstGeom prst="rect">
            <a:avLst/>
          </a:prstGeom>
          <a:noFill/>
        </p:spPr>
        <p:txBody>
          <a:bodyPr wrap="square" rtlCol="0">
            <a:spAutoFit/>
          </a:bodyPr>
          <a:lstStyle/>
          <a:p>
            <a:r>
              <a:rPr lang="pt-BR" sz="3000" b="1" dirty="0" smtClean="0">
                <a:solidFill>
                  <a:schemeClr val="bg1"/>
                </a:solidFill>
                <a:latin typeface="Adobe Arabic" panose="02040503050201020203" pitchFamily="18" charset="-78"/>
                <a:cs typeface="Adobe Arabic" panose="02040503050201020203" pitchFamily="18" charset="-78"/>
              </a:rPr>
              <a:t>REFERÊNCIAS</a:t>
            </a:r>
            <a:endParaRPr lang="pt-BR" sz="3000" b="1" dirty="0">
              <a:solidFill>
                <a:schemeClr val="bg1"/>
              </a:solidFill>
              <a:latin typeface="Adobe Arabic" panose="02040503050201020203" pitchFamily="18" charset="-78"/>
              <a:cs typeface="Adobe Arabic" panose="02040503050201020203" pitchFamily="18" charset="-78"/>
            </a:endParaRPr>
          </a:p>
        </p:txBody>
      </p:sp>
      <p:sp>
        <p:nvSpPr>
          <p:cNvPr id="13" name="Fluxograma: Terminação 12"/>
          <p:cNvSpPr/>
          <p:nvPr/>
        </p:nvSpPr>
        <p:spPr>
          <a:xfrm>
            <a:off x="5176157" y="11445584"/>
            <a:ext cx="1110345" cy="490602"/>
          </a:xfrm>
          <a:prstGeom prst="flowChartTerminator">
            <a:avLst/>
          </a:prstGeom>
          <a:solidFill>
            <a:srgbClr val="2144C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 name="CaixaDeTexto 16"/>
          <p:cNvSpPr txBox="1"/>
          <p:nvPr/>
        </p:nvSpPr>
        <p:spPr>
          <a:xfrm>
            <a:off x="5324131" y="11490830"/>
            <a:ext cx="1479779" cy="400110"/>
          </a:xfrm>
          <a:prstGeom prst="rect">
            <a:avLst/>
          </a:prstGeom>
          <a:noFill/>
        </p:spPr>
        <p:txBody>
          <a:bodyPr wrap="square" rtlCol="0">
            <a:spAutoFit/>
          </a:bodyPr>
          <a:lstStyle/>
          <a:p>
            <a:r>
              <a:rPr lang="pt-BR" sz="2000" b="1" dirty="0" smtClean="0">
                <a:solidFill>
                  <a:schemeClr val="bg1"/>
                </a:solidFill>
                <a:latin typeface="Adobe Arabic" panose="02040503050201020203" pitchFamily="18" charset="-78"/>
                <a:cs typeface="Adobe Arabic" panose="02040503050201020203" pitchFamily="18" charset="-78"/>
              </a:rPr>
              <a:t>INÍCIO</a:t>
            </a:r>
            <a:endParaRPr lang="pt-BR" sz="2000" b="1" dirty="0">
              <a:solidFill>
                <a:schemeClr val="bg1"/>
              </a:solidFill>
              <a:latin typeface="Adobe Arabic" panose="02040503050201020203" pitchFamily="18" charset="-78"/>
              <a:cs typeface="Adobe Arabic" panose="02040503050201020203" pitchFamily="18" charset="-78"/>
            </a:endParaRPr>
          </a:p>
        </p:txBody>
      </p:sp>
      <p:grpSp>
        <p:nvGrpSpPr>
          <p:cNvPr id="20" name="Grupo 19"/>
          <p:cNvGrpSpPr/>
          <p:nvPr/>
        </p:nvGrpSpPr>
        <p:grpSpPr>
          <a:xfrm>
            <a:off x="5216979" y="-1"/>
            <a:ext cx="4727121" cy="4653643"/>
            <a:chOff x="5216979" y="-1"/>
            <a:chExt cx="4727121" cy="4653643"/>
          </a:xfrm>
        </p:grpSpPr>
        <p:sp>
          <p:nvSpPr>
            <p:cNvPr id="21" name="Elipse 20"/>
            <p:cNvSpPr/>
            <p:nvPr/>
          </p:nvSpPr>
          <p:spPr>
            <a:xfrm>
              <a:off x="5216979" y="0"/>
              <a:ext cx="3282042" cy="3282042"/>
            </a:xfrm>
            <a:prstGeom prst="ellipse">
              <a:avLst/>
            </a:prstGeom>
            <a:solidFill>
              <a:srgbClr val="2144C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2" name="Retângulo 21"/>
            <p:cNvSpPr/>
            <p:nvPr/>
          </p:nvSpPr>
          <p:spPr>
            <a:xfrm>
              <a:off x="6858000" y="-1"/>
              <a:ext cx="3086100" cy="4653643"/>
            </a:xfrm>
            <a:prstGeom prst="rect">
              <a:avLst/>
            </a:prstGeom>
            <a:solidFill>
              <a:srgbClr val="FAFA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12" name="CaixaDeTexto 11"/>
          <p:cNvSpPr txBox="1"/>
          <p:nvPr/>
        </p:nvSpPr>
        <p:spPr>
          <a:xfrm>
            <a:off x="1923708" y="1210134"/>
            <a:ext cx="7160077" cy="861774"/>
          </a:xfrm>
          <a:prstGeom prst="rect">
            <a:avLst/>
          </a:prstGeom>
          <a:noFill/>
        </p:spPr>
        <p:txBody>
          <a:bodyPr wrap="square" rtlCol="0">
            <a:spAutoFit/>
          </a:bodyPr>
          <a:lstStyle/>
          <a:p>
            <a:r>
              <a:rPr lang="pt-BR" sz="5000" dirty="0" smtClean="0">
                <a:solidFill>
                  <a:srgbClr val="2144C3"/>
                </a:solidFill>
                <a:latin typeface="Adobe Arabic" panose="02040503050201020203" pitchFamily="18" charset="-78"/>
                <a:cs typeface="Adobe Arabic" panose="02040503050201020203" pitchFamily="18" charset="-78"/>
              </a:rPr>
              <a:t>INFORMAÇÃO</a:t>
            </a:r>
            <a:r>
              <a:rPr lang="pt-BR" sz="5000" b="1" dirty="0">
                <a:solidFill>
                  <a:schemeClr val="bg1"/>
                </a:solidFill>
                <a:latin typeface="Adobe Arabic" panose="02040503050201020203" pitchFamily="18" charset="-78"/>
                <a:cs typeface="Adobe Arabic" panose="02040503050201020203" pitchFamily="18" charset="-78"/>
              </a:rPr>
              <a:t> </a:t>
            </a:r>
            <a:r>
              <a:rPr lang="pt-BR" sz="5000" b="1" dirty="0" smtClean="0">
                <a:solidFill>
                  <a:schemeClr val="bg1"/>
                </a:solidFill>
                <a:latin typeface="Adobe Arabic" panose="02040503050201020203" pitchFamily="18" charset="-78"/>
                <a:cs typeface="Adobe Arabic" panose="02040503050201020203" pitchFamily="18" charset="-78"/>
              </a:rPr>
              <a:t>APP</a:t>
            </a:r>
            <a:endParaRPr lang="pt-BR" sz="5000" b="1" dirty="0">
              <a:solidFill>
                <a:schemeClr val="bg1"/>
              </a:solidFill>
              <a:latin typeface="Adobe Arabic" panose="02040503050201020203" pitchFamily="18" charset="-78"/>
              <a:cs typeface="Adobe Arabic" panose="02040503050201020203" pitchFamily="18" charset="-78"/>
            </a:endParaRPr>
          </a:p>
        </p:txBody>
      </p:sp>
    </p:spTree>
    <p:extLst>
      <p:ext uri="{BB962C8B-B14F-4D97-AF65-F5344CB8AC3E}">
        <p14:creationId xmlns:p14="http://schemas.microsoft.com/office/powerpoint/2010/main" val="315412356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upo 18"/>
          <p:cNvGrpSpPr/>
          <p:nvPr/>
        </p:nvGrpSpPr>
        <p:grpSpPr>
          <a:xfrm>
            <a:off x="5216979" y="-32658"/>
            <a:ext cx="4727121" cy="4653643"/>
            <a:chOff x="5216979" y="-1"/>
            <a:chExt cx="4727121" cy="4653643"/>
          </a:xfrm>
        </p:grpSpPr>
        <p:sp>
          <p:nvSpPr>
            <p:cNvPr id="7" name="Elipse 6"/>
            <p:cNvSpPr/>
            <p:nvPr/>
          </p:nvSpPr>
          <p:spPr>
            <a:xfrm>
              <a:off x="5216979" y="0"/>
              <a:ext cx="3282042" cy="3282042"/>
            </a:xfrm>
            <a:prstGeom prst="ellipse">
              <a:avLst/>
            </a:prstGeom>
            <a:solidFill>
              <a:srgbClr val="2144C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Retângulo 7"/>
            <p:cNvSpPr/>
            <p:nvPr/>
          </p:nvSpPr>
          <p:spPr>
            <a:xfrm>
              <a:off x="6858000" y="-1"/>
              <a:ext cx="3086100" cy="4653643"/>
            </a:xfrm>
            <a:prstGeom prst="rect">
              <a:avLst/>
            </a:prstGeom>
            <a:solidFill>
              <a:srgbClr val="FAFA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12" name="CaixaDeTexto 11"/>
          <p:cNvSpPr txBox="1"/>
          <p:nvPr/>
        </p:nvSpPr>
        <p:spPr>
          <a:xfrm>
            <a:off x="2312541" y="1054497"/>
            <a:ext cx="4657721" cy="861774"/>
          </a:xfrm>
          <a:prstGeom prst="rect">
            <a:avLst/>
          </a:prstGeom>
          <a:noFill/>
        </p:spPr>
        <p:txBody>
          <a:bodyPr wrap="square" rtlCol="0">
            <a:spAutoFit/>
          </a:bodyPr>
          <a:lstStyle/>
          <a:p>
            <a:r>
              <a:rPr lang="pt-BR" sz="5000" dirty="0" smtClean="0">
                <a:solidFill>
                  <a:srgbClr val="2144C3"/>
                </a:solidFill>
                <a:latin typeface="Adobe Arabic" panose="02040503050201020203" pitchFamily="18" charset="-78"/>
                <a:cs typeface="Adobe Arabic" panose="02040503050201020203" pitchFamily="18" charset="-78"/>
              </a:rPr>
              <a:t>MÉTODO </a:t>
            </a:r>
            <a:r>
              <a:rPr lang="pt-BR" sz="3500" b="1" dirty="0" smtClean="0">
                <a:solidFill>
                  <a:srgbClr val="2144C3"/>
                </a:solidFill>
                <a:latin typeface="Adobe Arabic" panose="02040503050201020203" pitchFamily="18" charset="-78"/>
                <a:cs typeface="Adobe Arabic" panose="02040503050201020203" pitchFamily="18" charset="-78"/>
              </a:rPr>
              <a:t>PRE </a:t>
            </a:r>
            <a:r>
              <a:rPr lang="pt-BR" sz="3500" b="1" dirty="0" smtClean="0">
                <a:solidFill>
                  <a:schemeClr val="bg1"/>
                </a:solidFill>
                <a:latin typeface="Adobe Arabic" panose="02040503050201020203" pitchFamily="18" charset="-78"/>
                <a:cs typeface="Adobe Arabic" panose="02040503050201020203" pitchFamily="18" charset="-78"/>
              </a:rPr>
              <a:t>VENTIVO</a:t>
            </a:r>
            <a:endParaRPr lang="pt-BR" sz="3500" b="1" dirty="0">
              <a:solidFill>
                <a:schemeClr val="bg1"/>
              </a:solidFill>
              <a:latin typeface="Adobe Arabic" panose="02040503050201020203" pitchFamily="18" charset="-78"/>
              <a:cs typeface="Adobe Arabic" panose="02040503050201020203" pitchFamily="18" charset="-78"/>
            </a:endParaRPr>
          </a:p>
        </p:txBody>
      </p:sp>
      <p:sp>
        <p:nvSpPr>
          <p:cNvPr id="21" name="Fluxograma: Terminação 20"/>
          <p:cNvSpPr/>
          <p:nvPr/>
        </p:nvSpPr>
        <p:spPr>
          <a:xfrm>
            <a:off x="-44909" y="7068818"/>
            <a:ext cx="3102429" cy="611111"/>
          </a:xfrm>
          <a:prstGeom prst="flowChartTerminator">
            <a:avLst/>
          </a:prstGeom>
          <a:solidFill>
            <a:srgbClr val="2144C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5" name="Fluxograma: Terminação 24"/>
          <p:cNvSpPr/>
          <p:nvPr/>
        </p:nvSpPr>
        <p:spPr>
          <a:xfrm>
            <a:off x="-32659" y="6340265"/>
            <a:ext cx="3102429" cy="611111"/>
          </a:xfrm>
          <a:prstGeom prst="flowChartTerminator">
            <a:avLst/>
          </a:prstGeom>
          <a:solidFill>
            <a:srgbClr val="2144C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6" name="CaixaDeTexto 25"/>
          <p:cNvSpPr txBox="1"/>
          <p:nvPr/>
        </p:nvSpPr>
        <p:spPr>
          <a:xfrm>
            <a:off x="14285" y="6444825"/>
            <a:ext cx="3384096" cy="477054"/>
          </a:xfrm>
          <a:prstGeom prst="rect">
            <a:avLst/>
          </a:prstGeom>
          <a:noFill/>
        </p:spPr>
        <p:txBody>
          <a:bodyPr wrap="square" rtlCol="0">
            <a:spAutoFit/>
          </a:bodyPr>
          <a:lstStyle/>
          <a:p>
            <a:r>
              <a:rPr lang="pt-BR" sz="2500" b="1" dirty="0" smtClean="0">
                <a:solidFill>
                  <a:schemeClr val="bg1"/>
                </a:solidFill>
                <a:latin typeface="Adobe Arabic" panose="02040503050201020203" pitchFamily="18" charset="-78"/>
                <a:cs typeface="Adobe Arabic" panose="02040503050201020203" pitchFamily="18" charset="-78"/>
              </a:rPr>
              <a:t>CAMISINHA MASCULINA</a:t>
            </a:r>
            <a:endParaRPr lang="pt-BR" sz="2500" b="1" dirty="0">
              <a:solidFill>
                <a:schemeClr val="bg1"/>
              </a:solidFill>
              <a:latin typeface="Adobe Arabic" panose="02040503050201020203" pitchFamily="18" charset="-78"/>
              <a:cs typeface="Adobe Arabic" panose="02040503050201020203" pitchFamily="18" charset="-78"/>
            </a:endParaRPr>
          </a:p>
        </p:txBody>
      </p:sp>
      <p:sp>
        <p:nvSpPr>
          <p:cNvPr id="27" name="CaixaDeTexto 26"/>
          <p:cNvSpPr txBox="1"/>
          <p:nvPr/>
        </p:nvSpPr>
        <p:spPr>
          <a:xfrm>
            <a:off x="212271" y="7157985"/>
            <a:ext cx="3384096" cy="477054"/>
          </a:xfrm>
          <a:prstGeom prst="rect">
            <a:avLst/>
          </a:prstGeom>
          <a:noFill/>
        </p:spPr>
        <p:txBody>
          <a:bodyPr wrap="square" rtlCol="0">
            <a:spAutoFit/>
          </a:bodyPr>
          <a:lstStyle/>
          <a:p>
            <a:r>
              <a:rPr lang="pt-BR" sz="2500" b="1" dirty="0" smtClean="0">
                <a:solidFill>
                  <a:schemeClr val="bg1"/>
                </a:solidFill>
                <a:latin typeface="Adobe Arabic" panose="02040503050201020203" pitchFamily="18" charset="-78"/>
                <a:cs typeface="Adobe Arabic" panose="02040503050201020203" pitchFamily="18" charset="-78"/>
              </a:rPr>
              <a:t>VASECTOMIA</a:t>
            </a:r>
            <a:endParaRPr lang="pt-BR" sz="2500" b="1" dirty="0">
              <a:solidFill>
                <a:schemeClr val="bg1"/>
              </a:solidFill>
              <a:latin typeface="Adobe Arabic" panose="02040503050201020203" pitchFamily="18" charset="-78"/>
              <a:cs typeface="Adobe Arabic" panose="02040503050201020203" pitchFamily="18" charset="-78"/>
            </a:endParaRPr>
          </a:p>
        </p:txBody>
      </p:sp>
      <p:sp>
        <p:nvSpPr>
          <p:cNvPr id="36" name="Fluxograma: Terminação 35"/>
          <p:cNvSpPr/>
          <p:nvPr/>
        </p:nvSpPr>
        <p:spPr>
          <a:xfrm>
            <a:off x="5210852" y="11502042"/>
            <a:ext cx="1110345" cy="490602"/>
          </a:xfrm>
          <a:prstGeom prst="flowChartTerminator">
            <a:avLst/>
          </a:prstGeom>
          <a:solidFill>
            <a:srgbClr val="2144C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7" name="CaixaDeTexto 36"/>
          <p:cNvSpPr txBox="1"/>
          <p:nvPr/>
        </p:nvSpPr>
        <p:spPr>
          <a:xfrm>
            <a:off x="5261885" y="11522211"/>
            <a:ext cx="3384096" cy="477054"/>
          </a:xfrm>
          <a:prstGeom prst="rect">
            <a:avLst/>
          </a:prstGeom>
          <a:noFill/>
        </p:spPr>
        <p:txBody>
          <a:bodyPr wrap="square" rtlCol="0">
            <a:spAutoFit/>
          </a:bodyPr>
          <a:lstStyle/>
          <a:p>
            <a:r>
              <a:rPr lang="pt-BR" sz="2500" b="1" dirty="0" smtClean="0">
                <a:solidFill>
                  <a:schemeClr val="bg1"/>
                </a:solidFill>
                <a:latin typeface="Adobe Arabic" panose="02040503050201020203" pitchFamily="18" charset="-78"/>
                <a:cs typeface="Adobe Arabic" panose="02040503050201020203" pitchFamily="18" charset="-78"/>
              </a:rPr>
              <a:t>INÍCIO</a:t>
            </a:r>
            <a:endParaRPr lang="pt-BR" sz="2500" b="1" dirty="0">
              <a:solidFill>
                <a:schemeClr val="bg1"/>
              </a:solidFill>
              <a:latin typeface="Adobe Arabic" panose="02040503050201020203" pitchFamily="18" charset="-78"/>
              <a:cs typeface="Adobe Arabic" panose="02040503050201020203" pitchFamily="18" charset="-78"/>
            </a:endParaRPr>
          </a:p>
        </p:txBody>
      </p:sp>
      <p:sp>
        <p:nvSpPr>
          <p:cNvPr id="38" name="Fluxograma: Terminação 37"/>
          <p:cNvSpPr/>
          <p:nvPr/>
        </p:nvSpPr>
        <p:spPr>
          <a:xfrm>
            <a:off x="595988" y="11506847"/>
            <a:ext cx="1110345" cy="490602"/>
          </a:xfrm>
          <a:prstGeom prst="flowChartTerminator">
            <a:avLst/>
          </a:prstGeom>
          <a:solidFill>
            <a:srgbClr val="2144C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CaixaDeTexto 38"/>
          <p:cNvSpPr txBox="1"/>
          <p:nvPr/>
        </p:nvSpPr>
        <p:spPr>
          <a:xfrm>
            <a:off x="595988" y="11525471"/>
            <a:ext cx="3384096" cy="477054"/>
          </a:xfrm>
          <a:prstGeom prst="rect">
            <a:avLst/>
          </a:prstGeom>
          <a:noFill/>
        </p:spPr>
        <p:txBody>
          <a:bodyPr wrap="square" rtlCol="0">
            <a:spAutoFit/>
          </a:bodyPr>
          <a:lstStyle/>
          <a:p>
            <a:r>
              <a:rPr lang="pt-BR" sz="2500" b="1" dirty="0" smtClean="0">
                <a:solidFill>
                  <a:schemeClr val="bg1"/>
                </a:solidFill>
                <a:latin typeface="Adobe Arabic" panose="02040503050201020203" pitchFamily="18" charset="-78"/>
                <a:cs typeface="Adobe Arabic" panose="02040503050201020203" pitchFamily="18" charset="-78"/>
              </a:rPr>
              <a:t>VOLTAR</a:t>
            </a:r>
            <a:endParaRPr lang="pt-BR" sz="2500" b="1" dirty="0">
              <a:solidFill>
                <a:schemeClr val="bg1"/>
              </a:solidFill>
              <a:latin typeface="Adobe Arabic" panose="02040503050201020203" pitchFamily="18" charset="-78"/>
              <a:cs typeface="Adobe Arabic" panose="02040503050201020203" pitchFamily="18" charset="-78"/>
            </a:endParaRPr>
          </a:p>
        </p:txBody>
      </p:sp>
      <p:sp>
        <p:nvSpPr>
          <p:cNvPr id="18" name="Fluxograma: Terminação 17"/>
          <p:cNvSpPr/>
          <p:nvPr/>
        </p:nvSpPr>
        <p:spPr>
          <a:xfrm>
            <a:off x="-44908" y="5611712"/>
            <a:ext cx="3102429" cy="611111"/>
          </a:xfrm>
          <a:prstGeom prst="flowChartTerminator">
            <a:avLst/>
          </a:prstGeom>
          <a:solidFill>
            <a:srgbClr val="2144C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0" name="CaixaDeTexto 19"/>
          <p:cNvSpPr txBox="1"/>
          <p:nvPr/>
        </p:nvSpPr>
        <p:spPr>
          <a:xfrm>
            <a:off x="212271" y="5699145"/>
            <a:ext cx="3384096" cy="477054"/>
          </a:xfrm>
          <a:prstGeom prst="rect">
            <a:avLst/>
          </a:prstGeom>
          <a:noFill/>
        </p:spPr>
        <p:txBody>
          <a:bodyPr wrap="square" rtlCol="0">
            <a:spAutoFit/>
          </a:bodyPr>
          <a:lstStyle/>
          <a:p>
            <a:r>
              <a:rPr lang="pt-BR" sz="2500" b="1" dirty="0" smtClean="0">
                <a:solidFill>
                  <a:schemeClr val="bg1"/>
                </a:solidFill>
                <a:latin typeface="Adobe Arabic" panose="02040503050201020203" pitchFamily="18" charset="-78"/>
                <a:cs typeface="Adobe Arabic" panose="02040503050201020203" pitchFamily="18" charset="-78"/>
              </a:rPr>
              <a:t>CONCEITO</a:t>
            </a:r>
            <a:endParaRPr lang="pt-BR" sz="2500" b="1" dirty="0">
              <a:solidFill>
                <a:schemeClr val="bg1"/>
              </a:solidFill>
              <a:latin typeface="Adobe Arabic" panose="02040503050201020203" pitchFamily="18" charset="-78"/>
              <a:cs typeface="Adobe Arabic" panose="02040503050201020203" pitchFamily="18" charset="-78"/>
            </a:endParaRPr>
          </a:p>
        </p:txBody>
      </p:sp>
    </p:spTree>
    <p:extLst>
      <p:ext uri="{BB962C8B-B14F-4D97-AF65-F5344CB8AC3E}">
        <p14:creationId xmlns:p14="http://schemas.microsoft.com/office/powerpoint/2010/main" val="115906603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upo 18"/>
          <p:cNvGrpSpPr/>
          <p:nvPr/>
        </p:nvGrpSpPr>
        <p:grpSpPr>
          <a:xfrm>
            <a:off x="5216979" y="-32658"/>
            <a:ext cx="4727121" cy="4653643"/>
            <a:chOff x="5216979" y="-1"/>
            <a:chExt cx="4727121" cy="4653643"/>
          </a:xfrm>
        </p:grpSpPr>
        <p:sp>
          <p:nvSpPr>
            <p:cNvPr id="7" name="Elipse 6"/>
            <p:cNvSpPr/>
            <p:nvPr/>
          </p:nvSpPr>
          <p:spPr>
            <a:xfrm>
              <a:off x="5216979" y="0"/>
              <a:ext cx="3282042" cy="3282042"/>
            </a:xfrm>
            <a:prstGeom prst="ellipse">
              <a:avLst/>
            </a:prstGeom>
            <a:solidFill>
              <a:srgbClr val="2144C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Retângulo 7"/>
            <p:cNvSpPr/>
            <p:nvPr/>
          </p:nvSpPr>
          <p:spPr>
            <a:xfrm>
              <a:off x="6858000" y="-1"/>
              <a:ext cx="3086100" cy="4653643"/>
            </a:xfrm>
            <a:prstGeom prst="rect">
              <a:avLst/>
            </a:prstGeom>
            <a:solidFill>
              <a:srgbClr val="FAFA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12" name="CaixaDeTexto 11"/>
          <p:cNvSpPr txBox="1"/>
          <p:nvPr/>
        </p:nvSpPr>
        <p:spPr>
          <a:xfrm>
            <a:off x="3440909" y="1177477"/>
            <a:ext cx="4016825" cy="861774"/>
          </a:xfrm>
          <a:prstGeom prst="rect">
            <a:avLst/>
          </a:prstGeom>
          <a:noFill/>
        </p:spPr>
        <p:txBody>
          <a:bodyPr wrap="square" rtlCol="0">
            <a:spAutoFit/>
          </a:bodyPr>
          <a:lstStyle/>
          <a:p>
            <a:r>
              <a:rPr lang="pt-BR" sz="5000" dirty="0">
                <a:solidFill>
                  <a:srgbClr val="2144C3"/>
                </a:solidFill>
                <a:latin typeface="Adobe Arabic" panose="02040503050201020203" pitchFamily="18" charset="-78"/>
                <a:cs typeface="Adobe Arabic" panose="02040503050201020203" pitchFamily="18" charset="-78"/>
              </a:rPr>
              <a:t> </a:t>
            </a:r>
            <a:r>
              <a:rPr lang="pt-BR" sz="5000" dirty="0" smtClean="0">
                <a:solidFill>
                  <a:srgbClr val="2144C3"/>
                </a:solidFill>
                <a:latin typeface="Adobe Arabic" panose="02040503050201020203" pitchFamily="18" charset="-78"/>
                <a:cs typeface="Adobe Arabic" panose="02040503050201020203" pitchFamily="18" charset="-78"/>
              </a:rPr>
              <a:t>      PRE</a:t>
            </a:r>
            <a:r>
              <a:rPr lang="pt-BR" sz="3800" b="1" dirty="0" smtClean="0">
                <a:solidFill>
                  <a:schemeClr val="bg1"/>
                </a:solidFill>
                <a:latin typeface="Adobe Arabic" panose="02040503050201020203" pitchFamily="18" charset="-78"/>
                <a:cs typeface="Adobe Arabic" panose="02040503050201020203" pitchFamily="18" charset="-78"/>
              </a:rPr>
              <a:t>VENTIVO</a:t>
            </a:r>
            <a:endParaRPr lang="pt-BR" sz="3800" b="1" dirty="0">
              <a:solidFill>
                <a:schemeClr val="bg1"/>
              </a:solidFill>
              <a:latin typeface="Adobe Arabic" panose="02040503050201020203" pitchFamily="18" charset="-78"/>
              <a:cs typeface="Adobe Arabic" panose="02040503050201020203" pitchFamily="18" charset="-78"/>
            </a:endParaRPr>
          </a:p>
        </p:txBody>
      </p:sp>
      <p:sp>
        <p:nvSpPr>
          <p:cNvPr id="36" name="Fluxograma: Terminação 35"/>
          <p:cNvSpPr/>
          <p:nvPr/>
        </p:nvSpPr>
        <p:spPr>
          <a:xfrm>
            <a:off x="5210852" y="11502042"/>
            <a:ext cx="1110345" cy="490602"/>
          </a:xfrm>
          <a:prstGeom prst="flowChartTerminator">
            <a:avLst/>
          </a:prstGeom>
          <a:solidFill>
            <a:srgbClr val="2144C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7" name="CaixaDeTexto 36"/>
          <p:cNvSpPr txBox="1"/>
          <p:nvPr/>
        </p:nvSpPr>
        <p:spPr>
          <a:xfrm>
            <a:off x="5261885" y="11522211"/>
            <a:ext cx="3384096" cy="477054"/>
          </a:xfrm>
          <a:prstGeom prst="rect">
            <a:avLst/>
          </a:prstGeom>
          <a:noFill/>
        </p:spPr>
        <p:txBody>
          <a:bodyPr wrap="square" rtlCol="0">
            <a:spAutoFit/>
          </a:bodyPr>
          <a:lstStyle/>
          <a:p>
            <a:r>
              <a:rPr lang="pt-BR" sz="2500" b="1" dirty="0" smtClean="0">
                <a:solidFill>
                  <a:schemeClr val="bg1"/>
                </a:solidFill>
                <a:latin typeface="Adobe Arabic" panose="02040503050201020203" pitchFamily="18" charset="-78"/>
                <a:cs typeface="Adobe Arabic" panose="02040503050201020203" pitchFamily="18" charset="-78"/>
              </a:rPr>
              <a:t>INÍCIO</a:t>
            </a:r>
            <a:endParaRPr lang="pt-BR" sz="2500" b="1" dirty="0">
              <a:solidFill>
                <a:schemeClr val="bg1"/>
              </a:solidFill>
              <a:latin typeface="Adobe Arabic" panose="02040503050201020203" pitchFamily="18" charset="-78"/>
              <a:cs typeface="Adobe Arabic" panose="02040503050201020203" pitchFamily="18" charset="-78"/>
            </a:endParaRPr>
          </a:p>
        </p:txBody>
      </p:sp>
      <p:sp>
        <p:nvSpPr>
          <p:cNvPr id="38" name="Fluxograma: Terminação 37"/>
          <p:cNvSpPr/>
          <p:nvPr/>
        </p:nvSpPr>
        <p:spPr>
          <a:xfrm>
            <a:off x="595988" y="11506847"/>
            <a:ext cx="1110345" cy="490602"/>
          </a:xfrm>
          <a:prstGeom prst="flowChartTerminator">
            <a:avLst/>
          </a:prstGeom>
          <a:solidFill>
            <a:srgbClr val="2144C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CaixaDeTexto 38"/>
          <p:cNvSpPr txBox="1"/>
          <p:nvPr/>
        </p:nvSpPr>
        <p:spPr>
          <a:xfrm>
            <a:off x="595988" y="11525471"/>
            <a:ext cx="3384096" cy="477054"/>
          </a:xfrm>
          <a:prstGeom prst="rect">
            <a:avLst/>
          </a:prstGeom>
          <a:noFill/>
        </p:spPr>
        <p:txBody>
          <a:bodyPr wrap="square" rtlCol="0">
            <a:spAutoFit/>
          </a:bodyPr>
          <a:lstStyle/>
          <a:p>
            <a:r>
              <a:rPr lang="pt-BR" sz="2500" b="1" dirty="0" smtClean="0">
                <a:solidFill>
                  <a:schemeClr val="bg1"/>
                </a:solidFill>
                <a:latin typeface="Adobe Arabic" panose="02040503050201020203" pitchFamily="18" charset="-78"/>
                <a:cs typeface="Adobe Arabic" panose="02040503050201020203" pitchFamily="18" charset="-78"/>
              </a:rPr>
              <a:t>VOLTAR</a:t>
            </a:r>
            <a:endParaRPr lang="pt-BR" sz="2500" b="1" dirty="0">
              <a:solidFill>
                <a:schemeClr val="bg1"/>
              </a:solidFill>
              <a:latin typeface="Adobe Arabic" panose="02040503050201020203" pitchFamily="18" charset="-78"/>
              <a:cs typeface="Adobe Arabic" panose="02040503050201020203" pitchFamily="18" charset="-78"/>
            </a:endParaRPr>
          </a:p>
        </p:txBody>
      </p:sp>
      <p:sp>
        <p:nvSpPr>
          <p:cNvPr id="16" name="CaixaDeTexto 15"/>
          <p:cNvSpPr txBox="1"/>
          <p:nvPr/>
        </p:nvSpPr>
        <p:spPr>
          <a:xfrm>
            <a:off x="534254" y="3889161"/>
            <a:ext cx="5813309" cy="5262979"/>
          </a:xfrm>
          <a:prstGeom prst="rect">
            <a:avLst/>
          </a:prstGeom>
          <a:noFill/>
        </p:spPr>
        <p:txBody>
          <a:bodyPr wrap="square" rtlCol="0">
            <a:spAutoFit/>
          </a:bodyPr>
          <a:lstStyle/>
          <a:p>
            <a:pPr algn="just"/>
            <a:r>
              <a:rPr lang="pt-BR" sz="2800" dirty="0">
                <a:latin typeface="Adobe Arabic" panose="02040503050201020203" pitchFamily="18" charset="-78"/>
                <a:cs typeface="Adobe Arabic" panose="02040503050201020203" pitchFamily="18" charset="-78"/>
              </a:rPr>
              <a:t>São maneiras, medicamentos, objetos e cirurgias usados pelas pessoas para evitar a gravidez. Existem métodos femininos e masculinos. </a:t>
            </a:r>
          </a:p>
          <a:p>
            <a:pPr algn="just"/>
            <a:r>
              <a:rPr lang="pt-BR" sz="2800" dirty="0">
                <a:latin typeface="Adobe Arabic" panose="02040503050201020203" pitchFamily="18" charset="-78"/>
                <a:cs typeface="Adobe Arabic" panose="02040503050201020203" pitchFamily="18" charset="-78"/>
              </a:rPr>
              <a:t>Existem métodos considerados reversíveis, que são aqueles em que a pessoa, após parar de usá-los, volta a ter a capacidade de engravidar. Existem métodos considerados irreversíveis, como a vasectomia, porque, após utilizá-los, é muito difícil a pessoa recuperar a capacidade de engravidar. Por isso, para optarem pela vasectomia como método anticoncepcional, o homem precisa estar seguro de que não querem mais ter filhos.</a:t>
            </a:r>
          </a:p>
        </p:txBody>
      </p:sp>
    </p:spTree>
    <p:extLst>
      <p:ext uri="{BB962C8B-B14F-4D97-AF65-F5344CB8AC3E}">
        <p14:creationId xmlns:p14="http://schemas.microsoft.com/office/powerpoint/2010/main" val="120326478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upo 18"/>
          <p:cNvGrpSpPr/>
          <p:nvPr/>
        </p:nvGrpSpPr>
        <p:grpSpPr>
          <a:xfrm>
            <a:off x="5216979" y="-32658"/>
            <a:ext cx="4727121" cy="4653643"/>
            <a:chOff x="5216979" y="-1"/>
            <a:chExt cx="4727121" cy="4653643"/>
          </a:xfrm>
        </p:grpSpPr>
        <p:sp>
          <p:nvSpPr>
            <p:cNvPr id="7" name="Elipse 6"/>
            <p:cNvSpPr/>
            <p:nvPr/>
          </p:nvSpPr>
          <p:spPr>
            <a:xfrm>
              <a:off x="5216979" y="0"/>
              <a:ext cx="3282042" cy="3282042"/>
            </a:xfrm>
            <a:prstGeom prst="ellipse">
              <a:avLst/>
            </a:prstGeom>
            <a:solidFill>
              <a:srgbClr val="2144C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Retângulo 7"/>
            <p:cNvSpPr/>
            <p:nvPr/>
          </p:nvSpPr>
          <p:spPr>
            <a:xfrm>
              <a:off x="6858000" y="-1"/>
              <a:ext cx="3086100" cy="4653643"/>
            </a:xfrm>
            <a:prstGeom prst="rect">
              <a:avLst/>
            </a:prstGeom>
            <a:solidFill>
              <a:srgbClr val="FAFA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12" name="CaixaDeTexto 11"/>
          <p:cNvSpPr txBox="1"/>
          <p:nvPr/>
        </p:nvSpPr>
        <p:spPr>
          <a:xfrm>
            <a:off x="1489985" y="1177477"/>
            <a:ext cx="5976257" cy="861774"/>
          </a:xfrm>
          <a:prstGeom prst="rect">
            <a:avLst/>
          </a:prstGeom>
          <a:noFill/>
        </p:spPr>
        <p:txBody>
          <a:bodyPr wrap="square" rtlCol="0">
            <a:spAutoFit/>
          </a:bodyPr>
          <a:lstStyle/>
          <a:p>
            <a:r>
              <a:rPr lang="pt-BR" sz="5000" dirty="0">
                <a:solidFill>
                  <a:srgbClr val="2144C3"/>
                </a:solidFill>
                <a:latin typeface="Adobe Arabic" panose="02040503050201020203" pitchFamily="18" charset="-78"/>
                <a:cs typeface="Adobe Arabic" panose="02040503050201020203" pitchFamily="18" charset="-78"/>
              </a:rPr>
              <a:t> </a:t>
            </a:r>
            <a:r>
              <a:rPr lang="pt-BR" sz="5000" dirty="0" smtClean="0">
                <a:solidFill>
                  <a:srgbClr val="2144C3"/>
                </a:solidFill>
                <a:latin typeface="Adobe Arabic" panose="02040503050201020203" pitchFamily="18" charset="-78"/>
                <a:cs typeface="Adobe Arabic" panose="02040503050201020203" pitchFamily="18" charset="-78"/>
              </a:rPr>
              <a:t>      CAMISINHA </a:t>
            </a:r>
            <a:r>
              <a:rPr lang="pt-BR" sz="3000" b="1" dirty="0" smtClean="0">
                <a:solidFill>
                  <a:schemeClr val="bg1"/>
                </a:solidFill>
                <a:latin typeface="Adobe Arabic" panose="02040503050201020203" pitchFamily="18" charset="-78"/>
                <a:cs typeface="Adobe Arabic" panose="02040503050201020203" pitchFamily="18" charset="-78"/>
              </a:rPr>
              <a:t>MASCULINA</a:t>
            </a:r>
            <a:endParaRPr lang="pt-BR" sz="3000" b="1" dirty="0">
              <a:solidFill>
                <a:schemeClr val="bg1"/>
              </a:solidFill>
              <a:latin typeface="Adobe Arabic" panose="02040503050201020203" pitchFamily="18" charset="-78"/>
              <a:cs typeface="Adobe Arabic" panose="02040503050201020203" pitchFamily="18" charset="-78"/>
            </a:endParaRPr>
          </a:p>
        </p:txBody>
      </p:sp>
      <p:sp>
        <p:nvSpPr>
          <p:cNvPr id="36" name="Fluxograma: Terminação 35"/>
          <p:cNvSpPr/>
          <p:nvPr/>
        </p:nvSpPr>
        <p:spPr>
          <a:xfrm>
            <a:off x="5210852" y="11502042"/>
            <a:ext cx="1110345" cy="490602"/>
          </a:xfrm>
          <a:prstGeom prst="flowChartTerminator">
            <a:avLst/>
          </a:prstGeom>
          <a:solidFill>
            <a:srgbClr val="2144C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7" name="CaixaDeTexto 36"/>
          <p:cNvSpPr txBox="1"/>
          <p:nvPr/>
        </p:nvSpPr>
        <p:spPr>
          <a:xfrm>
            <a:off x="5261885" y="11522211"/>
            <a:ext cx="3384096" cy="477054"/>
          </a:xfrm>
          <a:prstGeom prst="rect">
            <a:avLst/>
          </a:prstGeom>
          <a:noFill/>
        </p:spPr>
        <p:txBody>
          <a:bodyPr wrap="square" rtlCol="0">
            <a:spAutoFit/>
          </a:bodyPr>
          <a:lstStyle/>
          <a:p>
            <a:r>
              <a:rPr lang="pt-BR" sz="2500" b="1" dirty="0" smtClean="0">
                <a:solidFill>
                  <a:schemeClr val="bg1"/>
                </a:solidFill>
                <a:latin typeface="Adobe Arabic" panose="02040503050201020203" pitchFamily="18" charset="-78"/>
                <a:cs typeface="Adobe Arabic" panose="02040503050201020203" pitchFamily="18" charset="-78"/>
              </a:rPr>
              <a:t>INÍCIO</a:t>
            </a:r>
            <a:endParaRPr lang="pt-BR" sz="2500" b="1" dirty="0">
              <a:solidFill>
                <a:schemeClr val="bg1"/>
              </a:solidFill>
              <a:latin typeface="Adobe Arabic" panose="02040503050201020203" pitchFamily="18" charset="-78"/>
              <a:cs typeface="Adobe Arabic" panose="02040503050201020203" pitchFamily="18" charset="-78"/>
            </a:endParaRPr>
          </a:p>
        </p:txBody>
      </p:sp>
      <p:sp>
        <p:nvSpPr>
          <p:cNvPr id="38" name="Fluxograma: Terminação 37"/>
          <p:cNvSpPr/>
          <p:nvPr/>
        </p:nvSpPr>
        <p:spPr>
          <a:xfrm>
            <a:off x="595988" y="11506847"/>
            <a:ext cx="1110345" cy="490602"/>
          </a:xfrm>
          <a:prstGeom prst="flowChartTerminator">
            <a:avLst/>
          </a:prstGeom>
          <a:solidFill>
            <a:srgbClr val="2144C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CaixaDeTexto 38"/>
          <p:cNvSpPr txBox="1"/>
          <p:nvPr/>
        </p:nvSpPr>
        <p:spPr>
          <a:xfrm>
            <a:off x="595988" y="11525471"/>
            <a:ext cx="3384096" cy="477054"/>
          </a:xfrm>
          <a:prstGeom prst="rect">
            <a:avLst/>
          </a:prstGeom>
          <a:noFill/>
        </p:spPr>
        <p:txBody>
          <a:bodyPr wrap="square" rtlCol="0">
            <a:spAutoFit/>
          </a:bodyPr>
          <a:lstStyle/>
          <a:p>
            <a:r>
              <a:rPr lang="pt-BR" sz="2500" b="1" dirty="0" smtClean="0">
                <a:solidFill>
                  <a:schemeClr val="bg1"/>
                </a:solidFill>
                <a:latin typeface="Adobe Arabic" panose="02040503050201020203" pitchFamily="18" charset="-78"/>
                <a:cs typeface="Adobe Arabic" panose="02040503050201020203" pitchFamily="18" charset="-78"/>
              </a:rPr>
              <a:t>VOLTAR</a:t>
            </a:r>
            <a:endParaRPr lang="pt-BR" sz="2500" b="1" dirty="0">
              <a:solidFill>
                <a:schemeClr val="bg1"/>
              </a:solidFill>
              <a:latin typeface="Adobe Arabic" panose="02040503050201020203" pitchFamily="18" charset="-78"/>
              <a:cs typeface="Adobe Arabic" panose="02040503050201020203" pitchFamily="18" charset="-78"/>
            </a:endParaRPr>
          </a:p>
        </p:txBody>
      </p:sp>
      <p:sp>
        <p:nvSpPr>
          <p:cNvPr id="16" name="CaixaDeTexto 15"/>
          <p:cNvSpPr txBox="1"/>
          <p:nvPr/>
        </p:nvSpPr>
        <p:spPr>
          <a:xfrm>
            <a:off x="534254" y="3889161"/>
            <a:ext cx="5813309" cy="4832092"/>
          </a:xfrm>
          <a:prstGeom prst="rect">
            <a:avLst/>
          </a:prstGeom>
          <a:noFill/>
        </p:spPr>
        <p:txBody>
          <a:bodyPr wrap="square" rtlCol="0">
            <a:spAutoFit/>
          </a:bodyPr>
          <a:lstStyle/>
          <a:p>
            <a:pPr algn="just"/>
            <a:r>
              <a:rPr lang="pt-BR" sz="2800" dirty="0">
                <a:latin typeface="Adobe Arabic" panose="02040503050201020203" pitchFamily="18" charset="-78"/>
                <a:cs typeface="Adobe Arabic" panose="02040503050201020203" pitchFamily="18" charset="-78"/>
              </a:rPr>
              <a:t>É uma capa fina de borracha que cobre o pênis durante a relação sexual, para impedir o contato do pênis com a vagina, com o ânus, com a boca.</a:t>
            </a:r>
          </a:p>
          <a:p>
            <a:pPr algn="just"/>
            <a:r>
              <a:rPr lang="pt-BR" sz="2800" dirty="0">
                <a:latin typeface="Adobe Arabic" panose="02040503050201020203" pitchFamily="18" charset="-78"/>
                <a:cs typeface="Adobe Arabic" panose="02040503050201020203" pitchFamily="18" charset="-78"/>
              </a:rPr>
              <a:t>A camisinha funciona como uma barreira. O esperma ejaculado pelo homem fica retido na camisinha, assim os </a:t>
            </a:r>
            <a:r>
              <a:rPr lang="pt-BR" sz="2800" dirty="0" err="1">
                <a:latin typeface="Adobe Arabic" panose="02040503050201020203" pitchFamily="18" charset="-78"/>
                <a:cs typeface="Adobe Arabic" panose="02040503050201020203" pitchFamily="18" charset="-78"/>
              </a:rPr>
              <a:t>espermatozóides</a:t>
            </a:r>
            <a:r>
              <a:rPr lang="pt-BR" sz="2800" dirty="0">
                <a:latin typeface="Adobe Arabic" panose="02040503050201020203" pitchFamily="18" charset="-78"/>
                <a:cs typeface="Adobe Arabic" panose="02040503050201020203" pitchFamily="18" charset="-78"/>
              </a:rPr>
              <a:t> não entram no corpo da(o) parceira(o).</a:t>
            </a:r>
          </a:p>
          <a:p>
            <a:pPr algn="just"/>
            <a:r>
              <a:rPr lang="pt-BR" sz="2800" dirty="0">
                <a:latin typeface="Adobe Arabic" panose="02040503050201020203" pitchFamily="18" charset="-78"/>
                <a:cs typeface="Adobe Arabic" panose="02040503050201020203" pitchFamily="18" charset="-78"/>
              </a:rPr>
              <a:t>A camisinha masculina é eficaz para proteger da gravidez e de IST/HIV/AIDS quando usada em todas as relações sexuais, antes de qualquer contato do pênis com a vagina, com o ânus ou com a boca.</a:t>
            </a:r>
          </a:p>
        </p:txBody>
      </p:sp>
    </p:spTree>
    <p:extLst>
      <p:ext uri="{BB962C8B-B14F-4D97-AF65-F5344CB8AC3E}">
        <p14:creationId xmlns:p14="http://schemas.microsoft.com/office/powerpoint/2010/main" val="82425951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upo 18"/>
          <p:cNvGrpSpPr/>
          <p:nvPr/>
        </p:nvGrpSpPr>
        <p:grpSpPr>
          <a:xfrm>
            <a:off x="5216979" y="-32658"/>
            <a:ext cx="4727121" cy="4653643"/>
            <a:chOff x="5216979" y="-1"/>
            <a:chExt cx="4727121" cy="4653643"/>
          </a:xfrm>
        </p:grpSpPr>
        <p:sp>
          <p:nvSpPr>
            <p:cNvPr id="7" name="Elipse 6"/>
            <p:cNvSpPr/>
            <p:nvPr/>
          </p:nvSpPr>
          <p:spPr>
            <a:xfrm>
              <a:off x="5216979" y="0"/>
              <a:ext cx="3282042" cy="3282042"/>
            </a:xfrm>
            <a:prstGeom prst="ellipse">
              <a:avLst/>
            </a:prstGeom>
            <a:solidFill>
              <a:srgbClr val="2144C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Retângulo 7"/>
            <p:cNvSpPr/>
            <p:nvPr/>
          </p:nvSpPr>
          <p:spPr>
            <a:xfrm>
              <a:off x="6858000" y="-1"/>
              <a:ext cx="3086100" cy="4653643"/>
            </a:xfrm>
            <a:prstGeom prst="rect">
              <a:avLst/>
            </a:prstGeom>
            <a:solidFill>
              <a:srgbClr val="FAFA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12" name="CaixaDeTexto 11"/>
          <p:cNvSpPr txBox="1"/>
          <p:nvPr/>
        </p:nvSpPr>
        <p:spPr>
          <a:xfrm>
            <a:off x="3200400" y="1177477"/>
            <a:ext cx="3543300" cy="861774"/>
          </a:xfrm>
          <a:prstGeom prst="rect">
            <a:avLst/>
          </a:prstGeom>
          <a:noFill/>
        </p:spPr>
        <p:txBody>
          <a:bodyPr wrap="square" rtlCol="0">
            <a:spAutoFit/>
          </a:bodyPr>
          <a:lstStyle/>
          <a:p>
            <a:r>
              <a:rPr lang="pt-BR" sz="5000" dirty="0" smtClean="0">
                <a:solidFill>
                  <a:srgbClr val="2144C3"/>
                </a:solidFill>
                <a:latin typeface="Adobe Arabic" panose="02040503050201020203" pitchFamily="18" charset="-78"/>
                <a:cs typeface="Adobe Arabic" panose="02040503050201020203" pitchFamily="18" charset="-78"/>
              </a:rPr>
              <a:t>PASSO A </a:t>
            </a:r>
            <a:r>
              <a:rPr lang="pt-BR" sz="4000" b="1" dirty="0" smtClean="0">
                <a:solidFill>
                  <a:schemeClr val="bg1"/>
                </a:solidFill>
                <a:latin typeface="Adobe Arabic" panose="02040503050201020203" pitchFamily="18" charset="-78"/>
                <a:cs typeface="Adobe Arabic" panose="02040503050201020203" pitchFamily="18" charset="-78"/>
              </a:rPr>
              <a:t>PASSO</a:t>
            </a:r>
            <a:endParaRPr lang="pt-BR" sz="4000" b="1" dirty="0">
              <a:solidFill>
                <a:schemeClr val="bg1"/>
              </a:solidFill>
              <a:latin typeface="Adobe Arabic" panose="02040503050201020203" pitchFamily="18" charset="-78"/>
              <a:cs typeface="Adobe Arabic" panose="02040503050201020203" pitchFamily="18" charset="-78"/>
            </a:endParaRPr>
          </a:p>
        </p:txBody>
      </p:sp>
      <p:sp>
        <p:nvSpPr>
          <p:cNvPr id="36" name="Fluxograma: Terminação 35"/>
          <p:cNvSpPr/>
          <p:nvPr/>
        </p:nvSpPr>
        <p:spPr>
          <a:xfrm>
            <a:off x="5210852" y="11502042"/>
            <a:ext cx="1110345" cy="490602"/>
          </a:xfrm>
          <a:prstGeom prst="flowChartTerminator">
            <a:avLst/>
          </a:prstGeom>
          <a:solidFill>
            <a:srgbClr val="2144C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7" name="CaixaDeTexto 36"/>
          <p:cNvSpPr txBox="1"/>
          <p:nvPr/>
        </p:nvSpPr>
        <p:spPr>
          <a:xfrm>
            <a:off x="5261885" y="11522211"/>
            <a:ext cx="3384096" cy="477054"/>
          </a:xfrm>
          <a:prstGeom prst="rect">
            <a:avLst/>
          </a:prstGeom>
          <a:noFill/>
        </p:spPr>
        <p:txBody>
          <a:bodyPr wrap="square" rtlCol="0">
            <a:spAutoFit/>
          </a:bodyPr>
          <a:lstStyle/>
          <a:p>
            <a:r>
              <a:rPr lang="pt-BR" sz="2500" b="1" dirty="0" smtClean="0">
                <a:solidFill>
                  <a:schemeClr val="bg1"/>
                </a:solidFill>
                <a:latin typeface="Adobe Arabic" panose="02040503050201020203" pitchFamily="18" charset="-78"/>
                <a:cs typeface="Adobe Arabic" panose="02040503050201020203" pitchFamily="18" charset="-78"/>
              </a:rPr>
              <a:t>INÍCIO</a:t>
            </a:r>
            <a:endParaRPr lang="pt-BR" sz="2500" b="1" dirty="0">
              <a:solidFill>
                <a:schemeClr val="bg1"/>
              </a:solidFill>
              <a:latin typeface="Adobe Arabic" panose="02040503050201020203" pitchFamily="18" charset="-78"/>
              <a:cs typeface="Adobe Arabic" panose="02040503050201020203" pitchFamily="18" charset="-78"/>
            </a:endParaRPr>
          </a:p>
        </p:txBody>
      </p:sp>
      <p:sp>
        <p:nvSpPr>
          <p:cNvPr id="38" name="Fluxograma: Terminação 37"/>
          <p:cNvSpPr/>
          <p:nvPr/>
        </p:nvSpPr>
        <p:spPr>
          <a:xfrm>
            <a:off x="595988" y="11506847"/>
            <a:ext cx="1110345" cy="490602"/>
          </a:xfrm>
          <a:prstGeom prst="flowChartTerminator">
            <a:avLst/>
          </a:prstGeom>
          <a:solidFill>
            <a:srgbClr val="2144C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CaixaDeTexto 38"/>
          <p:cNvSpPr txBox="1"/>
          <p:nvPr/>
        </p:nvSpPr>
        <p:spPr>
          <a:xfrm>
            <a:off x="595988" y="11525471"/>
            <a:ext cx="3384096" cy="477054"/>
          </a:xfrm>
          <a:prstGeom prst="rect">
            <a:avLst/>
          </a:prstGeom>
          <a:noFill/>
        </p:spPr>
        <p:txBody>
          <a:bodyPr wrap="square" rtlCol="0">
            <a:spAutoFit/>
          </a:bodyPr>
          <a:lstStyle/>
          <a:p>
            <a:r>
              <a:rPr lang="pt-BR" sz="2500" b="1" dirty="0" smtClean="0">
                <a:solidFill>
                  <a:schemeClr val="bg1"/>
                </a:solidFill>
                <a:latin typeface="Adobe Arabic" panose="02040503050201020203" pitchFamily="18" charset="-78"/>
                <a:cs typeface="Adobe Arabic" panose="02040503050201020203" pitchFamily="18" charset="-78"/>
              </a:rPr>
              <a:t>VOLTAR</a:t>
            </a:r>
            <a:endParaRPr lang="pt-BR" sz="2500" b="1" dirty="0">
              <a:solidFill>
                <a:schemeClr val="bg1"/>
              </a:solidFill>
              <a:latin typeface="Adobe Arabic" panose="02040503050201020203" pitchFamily="18" charset="-78"/>
              <a:cs typeface="Adobe Arabic" panose="02040503050201020203" pitchFamily="18" charset="-78"/>
            </a:endParaRPr>
          </a:p>
        </p:txBody>
      </p:sp>
      <p:sp>
        <p:nvSpPr>
          <p:cNvPr id="16" name="CaixaDeTexto 15"/>
          <p:cNvSpPr txBox="1"/>
          <p:nvPr/>
        </p:nvSpPr>
        <p:spPr>
          <a:xfrm>
            <a:off x="1958066" y="3043598"/>
            <a:ext cx="4501247" cy="954107"/>
          </a:xfrm>
          <a:prstGeom prst="rect">
            <a:avLst/>
          </a:prstGeom>
          <a:noFill/>
        </p:spPr>
        <p:txBody>
          <a:bodyPr wrap="square" rtlCol="0">
            <a:spAutoFit/>
          </a:bodyPr>
          <a:lstStyle/>
          <a:p>
            <a:pPr algn="just"/>
            <a:r>
              <a:rPr lang="pt-BR" sz="2800" dirty="0">
                <a:latin typeface="Adobe Arabic" panose="02040503050201020203" pitchFamily="18" charset="-78"/>
                <a:cs typeface="Adobe Arabic" panose="02040503050201020203" pitchFamily="18" charset="-78"/>
              </a:rPr>
              <a:t>Ponha a camisinha quando </a:t>
            </a:r>
            <a:r>
              <a:rPr lang="pt-BR" sz="2800" dirty="0" smtClean="0">
                <a:latin typeface="Adobe Arabic" panose="02040503050201020203" pitchFamily="18" charset="-78"/>
                <a:cs typeface="Adobe Arabic" panose="02040503050201020203" pitchFamily="18" charset="-78"/>
              </a:rPr>
              <a:t>o </a:t>
            </a:r>
            <a:r>
              <a:rPr lang="pt-BR" sz="2800" dirty="0">
                <a:latin typeface="Adobe Arabic" panose="02040503050201020203" pitchFamily="18" charset="-78"/>
                <a:cs typeface="Adobe Arabic" panose="02040503050201020203" pitchFamily="18" charset="-78"/>
              </a:rPr>
              <a:t>pênis estiver duro.</a:t>
            </a:r>
          </a:p>
        </p:txBody>
      </p:sp>
      <p:pic>
        <p:nvPicPr>
          <p:cNvPr id="2" name="Imagem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5810" y="2092705"/>
            <a:ext cx="1790700" cy="1905000"/>
          </a:xfrm>
          <a:prstGeom prst="rect">
            <a:avLst/>
          </a:prstGeom>
        </p:spPr>
      </p:pic>
      <p:pic>
        <p:nvPicPr>
          <p:cNvPr id="3" name="Imagem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1806" y="3858585"/>
            <a:ext cx="1885950" cy="1781175"/>
          </a:xfrm>
          <a:prstGeom prst="rect">
            <a:avLst/>
          </a:prstGeom>
        </p:spPr>
      </p:pic>
      <p:sp>
        <p:nvSpPr>
          <p:cNvPr id="13" name="CaixaDeTexto 12"/>
          <p:cNvSpPr txBox="1"/>
          <p:nvPr/>
        </p:nvSpPr>
        <p:spPr>
          <a:xfrm>
            <a:off x="255810" y="4620985"/>
            <a:ext cx="4501247" cy="954107"/>
          </a:xfrm>
          <a:prstGeom prst="rect">
            <a:avLst/>
          </a:prstGeom>
          <a:noFill/>
        </p:spPr>
        <p:txBody>
          <a:bodyPr wrap="square" rtlCol="0">
            <a:spAutoFit/>
          </a:bodyPr>
          <a:lstStyle/>
          <a:p>
            <a:pPr algn="just"/>
            <a:r>
              <a:rPr lang="pt-BR" sz="2800" dirty="0">
                <a:latin typeface="Adobe Arabic" panose="02040503050201020203" pitchFamily="18" charset="-78"/>
                <a:cs typeface="Adobe Arabic" panose="02040503050201020203" pitchFamily="18" charset="-78"/>
              </a:rPr>
              <a:t>Aperte a ponta para o ar sair. É aí que   o esperma vai ficar.</a:t>
            </a:r>
          </a:p>
        </p:txBody>
      </p:sp>
      <p:pic>
        <p:nvPicPr>
          <p:cNvPr id="4" name="Imagem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8185" y="5888470"/>
            <a:ext cx="1885950" cy="1762125"/>
          </a:xfrm>
          <a:prstGeom prst="rect">
            <a:avLst/>
          </a:prstGeom>
        </p:spPr>
      </p:pic>
      <p:sp>
        <p:nvSpPr>
          <p:cNvPr id="15" name="CaixaDeTexto 14"/>
          <p:cNvSpPr txBox="1"/>
          <p:nvPr/>
        </p:nvSpPr>
        <p:spPr>
          <a:xfrm>
            <a:off x="2094135" y="6454747"/>
            <a:ext cx="4501247" cy="954107"/>
          </a:xfrm>
          <a:prstGeom prst="rect">
            <a:avLst/>
          </a:prstGeom>
          <a:noFill/>
        </p:spPr>
        <p:txBody>
          <a:bodyPr wrap="square" rtlCol="0">
            <a:spAutoFit/>
          </a:bodyPr>
          <a:lstStyle/>
          <a:p>
            <a:pPr algn="just"/>
            <a:r>
              <a:rPr lang="pt-BR" sz="2800" dirty="0">
                <a:latin typeface="Adobe Arabic" panose="02040503050201020203" pitchFamily="18" charset="-78"/>
                <a:cs typeface="Adobe Arabic" panose="02040503050201020203" pitchFamily="18" charset="-78"/>
              </a:rPr>
              <a:t>Desenrole a camisinha até embaixo cuidadosamente.</a:t>
            </a:r>
          </a:p>
        </p:txBody>
      </p:sp>
      <p:pic>
        <p:nvPicPr>
          <p:cNvPr id="5" name="Imagem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61806" y="7650595"/>
            <a:ext cx="1971675" cy="1724025"/>
          </a:xfrm>
          <a:prstGeom prst="rect">
            <a:avLst/>
          </a:prstGeom>
        </p:spPr>
      </p:pic>
      <p:sp>
        <p:nvSpPr>
          <p:cNvPr id="17" name="CaixaDeTexto 16"/>
          <p:cNvSpPr txBox="1"/>
          <p:nvPr/>
        </p:nvSpPr>
        <p:spPr>
          <a:xfrm>
            <a:off x="224514" y="8214791"/>
            <a:ext cx="4501247" cy="954107"/>
          </a:xfrm>
          <a:prstGeom prst="rect">
            <a:avLst/>
          </a:prstGeom>
          <a:noFill/>
        </p:spPr>
        <p:txBody>
          <a:bodyPr wrap="square" rtlCol="0">
            <a:spAutoFit/>
          </a:bodyPr>
          <a:lstStyle/>
          <a:p>
            <a:pPr algn="just"/>
            <a:r>
              <a:rPr lang="pt-BR" sz="2800" dirty="0">
                <a:latin typeface="Adobe Arabic" panose="02040503050201020203" pitchFamily="18" charset="-78"/>
                <a:cs typeface="Adobe Arabic" panose="02040503050201020203" pitchFamily="18" charset="-78"/>
              </a:rPr>
              <a:t>Tire a camisinha com o pênis ainda duro.</a:t>
            </a:r>
          </a:p>
        </p:txBody>
      </p:sp>
      <p:pic>
        <p:nvPicPr>
          <p:cNvPr id="6" name="Imagem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1179" y="9168898"/>
            <a:ext cx="2238375" cy="1971675"/>
          </a:xfrm>
          <a:prstGeom prst="rect">
            <a:avLst/>
          </a:prstGeom>
        </p:spPr>
      </p:pic>
      <p:sp>
        <p:nvSpPr>
          <p:cNvPr id="20" name="CaixaDeTexto 19"/>
          <p:cNvSpPr txBox="1"/>
          <p:nvPr/>
        </p:nvSpPr>
        <p:spPr>
          <a:xfrm>
            <a:off x="2242453" y="10002199"/>
            <a:ext cx="4501247" cy="954107"/>
          </a:xfrm>
          <a:prstGeom prst="rect">
            <a:avLst/>
          </a:prstGeom>
          <a:noFill/>
        </p:spPr>
        <p:txBody>
          <a:bodyPr wrap="square" rtlCol="0">
            <a:spAutoFit/>
          </a:bodyPr>
          <a:lstStyle/>
          <a:p>
            <a:pPr algn="just"/>
            <a:r>
              <a:rPr lang="pt-BR" sz="2800" dirty="0">
                <a:latin typeface="Adobe Arabic" panose="02040503050201020203" pitchFamily="18" charset="-78"/>
                <a:cs typeface="Adobe Arabic" panose="02040503050201020203" pitchFamily="18" charset="-78"/>
              </a:rPr>
              <a:t>Use a camisinha uma vez só. Dê um nó e jogue no lixo.</a:t>
            </a:r>
          </a:p>
        </p:txBody>
      </p:sp>
    </p:spTree>
    <p:extLst>
      <p:ext uri="{BB962C8B-B14F-4D97-AF65-F5344CB8AC3E}">
        <p14:creationId xmlns:p14="http://schemas.microsoft.com/office/powerpoint/2010/main" val="242465037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upo 18"/>
          <p:cNvGrpSpPr/>
          <p:nvPr/>
        </p:nvGrpSpPr>
        <p:grpSpPr>
          <a:xfrm>
            <a:off x="5216979" y="-32658"/>
            <a:ext cx="4727121" cy="4653643"/>
            <a:chOff x="5216979" y="-1"/>
            <a:chExt cx="4727121" cy="4653643"/>
          </a:xfrm>
        </p:grpSpPr>
        <p:sp>
          <p:nvSpPr>
            <p:cNvPr id="7" name="Elipse 6"/>
            <p:cNvSpPr/>
            <p:nvPr/>
          </p:nvSpPr>
          <p:spPr>
            <a:xfrm>
              <a:off x="5216979" y="0"/>
              <a:ext cx="3282042" cy="3282042"/>
            </a:xfrm>
            <a:prstGeom prst="ellipse">
              <a:avLst/>
            </a:prstGeom>
            <a:solidFill>
              <a:srgbClr val="2144C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Retângulo 7"/>
            <p:cNvSpPr/>
            <p:nvPr/>
          </p:nvSpPr>
          <p:spPr>
            <a:xfrm>
              <a:off x="6858000" y="-1"/>
              <a:ext cx="3086100" cy="4653643"/>
            </a:xfrm>
            <a:prstGeom prst="rect">
              <a:avLst/>
            </a:prstGeom>
            <a:solidFill>
              <a:srgbClr val="FAFA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12" name="CaixaDeTexto 11"/>
          <p:cNvSpPr txBox="1"/>
          <p:nvPr/>
        </p:nvSpPr>
        <p:spPr>
          <a:xfrm>
            <a:off x="1908316" y="1206106"/>
            <a:ext cx="5976257" cy="861774"/>
          </a:xfrm>
          <a:prstGeom prst="rect">
            <a:avLst/>
          </a:prstGeom>
          <a:noFill/>
        </p:spPr>
        <p:txBody>
          <a:bodyPr wrap="square" rtlCol="0">
            <a:spAutoFit/>
          </a:bodyPr>
          <a:lstStyle/>
          <a:p>
            <a:r>
              <a:rPr lang="pt-BR" sz="5000" dirty="0">
                <a:solidFill>
                  <a:srgbClr val="2144C3"/>
                </a:solidFill>
                <a:latin typeface="Adobe Arabic" panose="02040503050201020203" pitchFamily="18" charset="-78"/>
                <a:cs typeface="Adobe Arabic" panose="02040503050201020203" pitchFamily="18" charset="-78"/>
              </a:rPr>
              <a:t> </a:t>
            </a:r>
            <a:r>
              <a:rPr lang="pt-BR" sz="5000" dirty="0" smtClean="0">
                <a:solidFill>
                  <a:srgbClr val="2144C3"/>
                </a:solidFill>
                <a:latin typeface="Adobe Arabic" panose="02040503050201020203" pitchFamily="18" charset="-78"/>
                <a:cs typeface="Adobe Arabic" panose="02040503050201020203" pitchFamily="18" charset="-78"/>
              </a:rPr>
              <a:t>      CIRURGIA </a:t>
            </a:r>
            <a:r>
              <a:rPr lang="pt-BR" sz="2600" b="1" dirty="0" smtClean="0">
                <a:solidFill>
                  <a:schemeClr val="bg1"/>
                </a:solidFill>
                <a:latin typeface="Adobe Arabic" panose="02040503050201020203" pitchFamily="18" charset="-78"/>
                <a:cs typeface="Adobe Arabic" panose="02040503050201020203" pitchFamily="18" charset="-78"/>
              </a:rPr>
              <a:t>VASECTOMIA</a:t>
            </a:r>
            <a:endParaRPr lang="pt-BR" sz="2600" b="1" dirty="0">
              <a:solidFill>
                <a:schemeClr val="bg1"/>
              </a:solidFill>
              <a:latin typeface="Adobe Arabic" panose="02040503050201020203" pitchFamily="18" charset="-78"/>
              <a:cs typeface="Adobe Arabic" panose="02040503050201020203" pitchFamily="18" charset="-78"/>
            </a:endParaRPr>
          </a:p>
        </p:txBody>
      </p:sp>
      <p:sp>
        <p:nvSpPr>
          <p:cNvPr id="36" name="Fluxograma: Terminação 35"/>
          <p:cNvSpPr/>
          <p:nvPr/>
        </p:nvSpPr>
        <p:spPr>
          <a:xfrm>
            <a:off x="5210852" y="11502042"/>
            <a:ext cx="1110345" cy="490602"/>
          </a:xfrm>
          <a:prstGeom prst="flowChartTerminator">
            <a:avLst/>
          </a:prstGeom>
          <a:solidFill>
            <a:srgbClr val="2144C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7" name="CaixaDeTexto 36"/>
          <p:cNvSpPr txBox="1"/>
          <p:nvPr/>
        </p:nvSpPr>
        <p:spPr>
          <a:xfrm>
            <a:off x="5261885" y="11522211"/>
            <a:ext cx="3384096" cy="477054"/>
          </a:xfrm>
          <a:prstGeom prst="rect">
            <a:avLst/>
          </a:prstGeom>
          <a:noFill/>
        </p:spPr>
        <p:txBody>
          <a:bodyPr wrap="square" rtlCol="0">
            <a:spAutoFit/>
          </a:bodyPr>
          <a:lstStyle/>
          <a:p>
            <a:r>
              <a:rPr lang="pt-BR" sz="2500" b="1" dirty="0" smtClean="0">
                <a:solidFill>
                  <a:schemeClr val="bg1"/>
                </a:solidFill>
                <a:latin typeface="Adobe Arabic" panose="02040503050201020203" pitchFamily="18" charset="-78"/>
                <a:cs typeface="Adobe Arabic" panose="02040503050201020203" pitchFamily="18" charset="-78"/>
              </a:rPr>
              <a:t>INÍCIO</a:t>
            </a:r>
            <a:endParaRPr lang="pt-BR" sz="2500" b="1" dirty="0">
              <a:solidFill>
                <a:schemeClr val="bg1"/>
              </a:solidFill>
              <a:latin typeface="Adobe Arabic" panose="02040503050201020203" pitchFamily="18" charset="-78"/>
              <a:cs typeface="Adobe Arabic" panose="02040503050201020203" pitchFamily="18" charset="-78"/>
            </a:endParaRPr>
          </a:p>
        </p:txBody>
      </p:sp>
      <p:sp>
        <p:nvSpPr>
          <p:cNvPr id="38" name="Fluxograma: Terminação 37"/>
          <p:cNvSpPr/>
          <p:nvPr/>
        </p:nvSpPr>
        <p:spPr>
          <a:xfrm>
            <a:off x="595988" y="11506847"/>
            <a:ext cx="1110345" cy="490602"/>
          </a:xfrm>
          <a:prstGeom prst="flowChartTerminator">
            <a:avLst/>
          </a:prstGeom>
          <a:solidFill>
            <a:srgbClr val="2144C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CaixaDeTexto 38"/>
          <p:cNvSpPr txBox="1"/>
          <p:nvPr/>
        </p:nvSpPr>
        <p:spPr>
          <a:xfrm>
            <a:off x="595988" y="11525471"/>
            <a:ext cx="3384096" cy="477054"/>
          </a:xfrm>
          <a:prstGeom prst="rect">
            <a:avLst/>
          </a:prstGeom>
          <a:noFill/>
        </p:spPr>
        <p:txBody>
          <a:bodyPr wrap="square" rtlCol="0">
            <a:spAutoFit/>
          </a:bodyPr>
          <a:lstStyle/>
          <a:p>
            <a:r>
              <a:rPr lang="pt-BR" sz="2500" b="1" dirty="0" smtClean="0">
                <a:solidFill>
                  <a:schemeClr val="bg1"/>
                </a:solidFill>
                <a:latin typeface="Adobe Arabic" panose="02040503050201020203" pitchFamily="18" charset="-78"/>
                <a:cs typeface="Adobe Arabic" panose="02040503050201020203" pitchFamily="18" charset="-78"/>
              </a:rPr>
              <a:t>VOLTAR</a:t>
            </a:r>
            <a:endParaRPr lang="pt-BR" sz="2500" b="1" dirty="0">
              <a:solidFill>
                <a:schemeClr val="bg1"/>
              </a:solidFill>
              <a:latin typeface="Adobe Arabic" panose="02040503050201020203" pitchFamily="18" charset="-78"/>
              <a:cs typeface="Adobe Arabic" panose="02040503050201020203" pitchFamily="18" charset="-78"/>
            </a:endParaRPr>
          </a:p>
        </p:txBody>
      </p:sp>
      <p:sp>
        <p:nvSpPr>
          <p:cNvPr id="16" name="CaixaDeTexto 15"/>
          <p:cNvSpPr txBox="1"/>
          <p:nvPr/>
        </p:nvSpPr>
        <p:spPr>
          <a:xfrm>
            <a:off x="534254" y="3889161"/>
            <a:ext cx="5813309" cy="6124754"/>
          </a:xfrm>
          <a:prstGeom prst="rect">
            <a:avLst/>
          </a:prstGeom>
          <a:noFill/>
        </p:spPr>
        <p:txBody>
          <a:bodyPr wrap="square" rtlCol="0">
            <a:spAutoFit/>
          </a:bodyPr>
          <a:lstStyle/>
          <a:p>
            <a:pPr algn="just"/>
            <a:r>
              <a:rPr lang="pt-BR" sz="2800" dirty="0">
                <a:latin typeface="Adobe Arabic" panose="02040503050201020203" pitchFamily="18" charset="-78"/>
                <a:cs typeface="Adobe Arabic" panose="02040503050201020203" pitchFamily="18" charset="-78"/>
              </a:rPr>
              <a:t>Cirurgia simples, segura e rápida. É um método anticoncepcional considerado permanente ou irreversível, porque, depois de feita a cirurgia, é muito difícil recuperar a capacidade de ter filhos. Nessa cirurgia, os canais deferentes são cortados e amarrados, cauterizados, ou fechados com grampos. </a:t>
            </a:r>
          </a:p>
          <a:p>
            <a:pPr algn="just"/>
            <a:r>
              <a:rPr lang="pt-BR" sz="2800" dirty="0">
                <a:latin typeface="Adobe Arabic" panose="02040503050201020203" pitchFamily="18" charset="-78"/>
                <a:cs typeface="Adobe Arabic" panose="02040503050201020203" pitchFamily="18" charset="-78"/>
              </a:rPr>
              <a:t>É uma cirurgia simples, que pode ser feita em ambulatório, com anestesia local e o homem não precisa ficar internado.</a:t>
            </a:r>
          </a:p>
          <a:p>
            <a:pPr algn="just"/>
            <a:r>
              <a:rPr lang="pt-BR" sz="2800" dirty="0">
                <a:latin typeface="Adobe Arabic" panose="02040503050201020203" pitchFamily="18" charset="-78"/>
                <a:cs typeface="Adobe Arabic" panose="02040503050201020203" pitchFamily="18" charset="-78"/>
              </a:rPr>
              <a:t>A vasectomia age impedindo que os </a:t>
            </a:r>
            <a:r>
              <a:rPr lang="pt-BR" sz="2800" dirty="0" err="1">
                <a:latin typeface="Adobe Arabic" panose="02040503050201020203" pitchFamily="18" charset="-78"/>
                <a:cs typeface="Adobe Arabic" panose="02040503050201020203" pitchFamily="18" charset="-78"/>
              </a:rPr>
              <a:t>espermatozóides</a:t>
            </a:r>
            <a:r>
              <a:rPr lang="pt-BR" sz="2800" dirty="0">
                <a:latin typeface="Adobe Arabic" panose="02040503050201020203" pitchFamily="18" charset="-78"/>
                <a:cs typeface="Adobe Arabic" panose="02040503050201020203" pitchFamily="18" charset="-78"/>
              </a:rPr>
              <a:t> se encontrem com o óvulo.</a:t>
            </a:r>
          </a:p>
          <a:p>
            <a:pPr algn="just"/>
            <a:r>
              <a:rPr lang="pt-BR" sz="2800" dirty="0">
                <a:latin typeface="Adobe Arabic" panose="02040503050201020203" pitchFamily="18" charset="-78"/>
                <a:cs typeface="Adobe Arabic" panose="02040503050201020203" pitchFamily="18" charset="-78"/>
              </a:rPr>
              <a:t>A vasectomia, mesmo sendo uma operação simples, tem riscos e pode apresentar problemas</a:t>
            </a:r>
          </a:p>
          <a:p>
            <a:pPr algn="just"/>
            <a:r>
              <a:rPr lang="pt-BR" sz="2800" dirty="0">
                <a:latin typeface="Adobe Arabic" panose="02040503050201020203" pitchFamily="18" charset="-78"/>
                <a:cs typeface="Adobe Arabic" panose="02040503050201020203" pitchFamily="18" charset="-78"/>
              </a:rPr>
              <a:t>como qualquer outra cirurgia.</a:t>
            </a:r>
          </a:p>
        </p:txBody>
      </p:sp>
    </p:spTree>
    <p:extLst>
      <p:ext uri="{BB962C8B-B14F-4D97-AF65-F5344CB8AC3E}">
        <p14:creationId xmlns:p14="http://schemas.microsoft.com/office/powerpoint/2010/main" val="248854159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upo 18"/>
          <p:cNvGrpSpPr/>
          <p:nvPr/>
        </p:nvGrpSpPr>
        <p:grpSpPr>
          <a:xfrm>
            <a:off x="5261885" y="0"/>
            <a:ext cx="4727121" cy="4653643"/>
            <a:chOff x="5216979" y="-1"/>
            <a:chExt cx="4727121" cy="4653643"/>
          </a:xfrm>
        </p:grpSpPr>
        <p:sp>
          <p:nvSpPr>
            <p:cNvPr id="7" name="Elipse 6"/>
            <p:cNvSpPr/>
            <p:nvPr/>
          </p:nvSpPr>
          <p:spPr>
            <a:xfrm>
              <a:off x="5216979" y="0"/>
              <a:ext cx="3282042" cy="3282042"/>
            </a:xfrm>
            <a:prstGeom prst="ellipse">
              <a:avLst/>
            </a:prstGeom>
            <a:solidFill>
              <a:srgbClr val="2144C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Retângulo 7"/>
            <p:cNvSpPr/>
            <p:nvPr/>
          </p:nvSpPr>
          <p:spPr>
            <a:xfrm>
              <a:off x="6858000" y="-1"/>
              <a:ext cx="3086100" cy="4653643"/>
            </a:xfrm>
            <a:prstGeom prst="rect">
              <a:avLst/>
            </a:prstGeom>
            <a:solidFill>
              <a:srgbClr val="FAFA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12" name="CaixaDeTexto 11"/>
          <p:cNvSpPr txBox="1"/>
          <p:nvPr/>
        </p:nvSpPr>
        <p:spPr>
          <a:xfrm>
            <a:off x="1343037" y="1079506"/>
            <a:ext cx="5976257" cy="861774"/>
          </a:xfrm>
          <a:prstGeom prst="rect">
            <a:avLst/>
          </a:prstGeom>
          <a:noFill/>
        </p:spPr>
        <p:txBody>
          <a:bodyPr wrap="square" rtlCol="0">
            <a:spAutoFit/>
          </a:bodyPr>
          <a:lstStyle/>
          <a:p>
            <a:r>
              <a:rPr lang="pt-BR" sz="5000" dirty="0">
                <a:solidFill>
                  <a:srgbClr val="2144C3"/>
                </a:solidFill>
                <a:latin typeface="Adobe Arabic" panose="02040503050201020203" pitchFamily="18" charset="-78"/>
                <a:cs typeface="Adobe Arabic" panose="02040503050201020203" pitchFamily="18" charset="-78"/>
              </a:rPr>
              <a:t> </a:t>
            </a:r>
            <a:r>
              <a:rPr lang="pt-BR" sz="5000" dirty="0" smtClean="0">
                <a:solidFill>
                  <a:srgbClr val="2144C3"/>
                </a:solidFill>
                <a:latin typeface="Adobe Arabic" panose="02040503050201020203" pitchFamily="18" charset="-78"/>
                <a:cs typeface="Adobe Arabic" panose="02040503050201020203" pitchFamily="18" charset="-78"/>
              </a:rPr>
              <a:t>      LICENÇA </a:t>
            </a:r>
            <a:r>
              <a:rPr lang="pt-BR" sz="3600" b="1" dirty="0" smtClean="0">
                <a:solidFill>
                  <a:srgbClr val="2144C3"/>
                </a:solidFill>
                <a:latin typeface="Adobe Arabic" panose="02040503050201020203" pitchFamily="18" charset="-78"/>
                <a:cs typeface="Adobe Arabic" panose="02040503050201020203" pitchFamily="18" charset="-78"/>
              </a:rPr>
              <a:t>PATE</a:t>
            </a:r>
            <a:r>
              <a:rPr lang="pt-BR" sz="3600" b="1" dirty="0" smtClean="0">
                <a:solidFill>
                  <a:schemeClr val="bg1"/>
                </a:solidFill>
                <a:latin typeface="Adobe Arabic" panose="02040503050201020203" pitchFamily="18" charset="-78"/>
                <a:cs typeface="Adobe Arabic" panose="02040503050201020203" pitchFamily="18" charset="-78"/>
              </a:rPr>
              <a:t>RNIDADE</a:t>
            </a:r>
            <a:endParaRPr lang="pt-BR" sz="3600" b="1" dirty="0">
              <a:solidFill>
                <a:schemeClr val="bg1"/>
              </a:solidFill>
              <a:latin typeface="Adobe Arabic" panose="02040503050201020203" pitchFamily="18" charset="-78"/>
              <a:cs typeface="Adobe Arabic" panose="02040503050201020203" pitchFamily="18" charset="-78"/>
            </a:endParaRPr>
          </a:p>
        </p:txBody>
      </p:sp>
      <p:sp>
        <p:nvSpPr>
          <p:cNvPr id="36" name="Fluxograma: Terminação 35"/>
          <p:cNvSpPr/>
          <p:nvPr/>
        </p:nvSpPr>
        <p:spPr>
          <a:xfrm>
            <a:off x="5210852" y="11502042"/>
            <a:ext cx="1110345" cy="490602"/>
          </a:xfrm>
          <a:prstGeom prst="flowChartTerminator">
            <a:avLst/>
          </a:prstGeom>
          <a:solidFill>
            <a:srgbClr val="2144C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7" name="CaixaDeTexto 36"/>
          <p:cNvSpPr txBox="1"/>
          <p:nvPr/>
        </p:nvSpPr>
        <p:spPr>
          <a:xfrm>
            <a:off x="5261885" y="11522211"/>
            <a:ext cx="3384096" cy="477054"/>
          </a:xfrm>
          <a:prstGeom prst="rect">
            <a:avLst/>
          </a:prstGeom>
          <a:noFill/>
        </p:spPr>
        <p:txBody>
          <a:bodyPr wrap="square" rtlCol="0">
            <a:spAutoFit/>
          </a:bodyPr>
          <a:lstStyle/>
          <a:p>
            <a:r>
              <a:rPr lang="pt-BR" sz="2500" b="1" dirty="0" smtClean="0">
                <a:solidFill>
                  <a:schemeClr val="bg1"/>
                </a:solidFill>
                <a:latin typeface="Adobe Arabic" panose="02040503050201020203" pitchFamily="18" charset="-78"/>
                <a:cs typeface="Adobe Arabic" panose="02040503050201020203" pitchFamily="18" charset="-78"/>
              </a:rPr>
              <a:t>INÍCIO</a:t>
            </a:r>
            <a:endParaRPr lang="pt-BR" sz="2500" b="1" dirty="0">
              <a:solidFill>
                <a:schemeClr val="bg1"/>
              </a:solidFill>
              <a:latin typeface="Adobe Arabic" panose="02040503050201020203" pitchFamily="18" charset="-78"/>
              <a:cs typeface="Adobe Arabic" panose="02040503050201020203" pitchFamily="18" charset="-78"/>
            </a:endParaRPr>
          </a:p>
        </p:txBody>
      </p:sp>
      <p:sp>
        <p:nvSpPr>
          <p:cNvPr id="38" name="Fluxograma: Terminação 37"/>
          <p:cNvSpPr/>
          <p:nvPr/>
        </p:nvSpPr>
        <p:spPr>
          <a:xfrm>
            <a:off x="595988" y="11506847"/>
            <a:ext cx="1110345" cy="490602"/>
          </a:xfrm>
          <a:prstGeom prst="flowChartTerminator">
            <a:avLst/>
          </a:prstGeom>
          <a:solidFill>
            <a:srgbClr val="2144C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CaixaDeTexto 38"/>
          <p:cNvSpPr txBox="1"/>
          <p:nvPr/>
        </p:nvSpPr>
        <p:spPr>
          <a:xfrm>
            <a:off x="595988" y="11525471"/>
            <a:ext cx="3384096" cy="477054"/>
          </a:xfrm>
          <a:prstGeom prst="rect">
            <a:avLst/>
          </a:prstGeom>
          <a:noFill/>
        </p:spPr>
        <p:txBody>
          <a:bodyPr wrap="square" rtlCol="0">
            <a:spAutoFit/>
          </a:bodyPr>
          <a:lstStyle/>
          <a:p>
            <a:r>
              <a:rPr lang="pt-BR" sz="2500" b="1" dirty="0" smtClean="0">
                <a:solidFill>
                  <a:schemeClr val="bg1"/>
                </a:solidFill>
                <a:latin typeface="Adobe Arabic" panose="02040503050201020203" pitchFamily="18" charset="-78"/>
                <a:cs typeface="Adobe Arabic" panose="02040503050201020203" pitchFamily="18" charset="-78"/>
              </a:rPr>
              <a:t>VOLTAR</a:t>
            </a:r>
            <a:endParaRPr lang="pt-BR" sz="2500" b="1" dirty="0">
              <a:solidFill>
                <a:schemeClr val="bg1"/>
              </a:solidFill>
              <a:latin typeface="Adobe Arabic" panose="02040503050201020203" pitchFamily="18" charset="-78"/>
              <a:cs typeface="Adobe Arabic" panose="02040503050201020203" pitchFamily="18" charset="-78"/>
            </a:endParaRPr>
          </a:p>
        </p:txBody>
      </p:sp>
      <p:sp>
        <p:nvSpPr>
          <p:cNvPr id="16" name="CaixaDeTexto 15"/>
          <p:cNvSpPr txBox="1"/>
          <p:nvPr/>
        </p:nvSpPr>
        <p:spPr>
          <a:xfrm>
            <a:off x="534254" y="3889161"/>
            <a:ext cx="5813309" cy="4401205"/>
          </a:xfrm>
          <a:prstGeom prst="rect">
            <a:avLst/>
          </a:prstGeom>
          <a:noFill/>
        </p:spPr>
        <p:txBody>
          <a:bodyPr wrap="square" rtlCol="0">
            <a:spAutoFit/>
          </a:bodyPr>
          <a:lstStyle/>
          <a:p>
            <a:pPr algn="just"/>
            <a:r>
              <a:rPr lang="pt-BR" sz="2800" dirty="0">
                <a:latin typeface="Adobe Arabic" panose="02040503050201020203" pitchFamily="18" charset="-78"/>
                <a:cs typeface="Adobe Arabic" panose="02040503050201020203" pitchFamily="18" charset="-78"/>
              </a:rPr>
              <a:t>De acordo com Constituição Federal/88 em seu artigo 7º, você tem direito a cinco dias de </a:t>
            </a:r>
            <a:r>
              <a:rPr lang="pt-BR" sz="2800" dirty="0" err="1">
                <a:latin typeface="Adobe Arabic" panose="02040503050201020203" pitchFamily="18" charset="-78"/>
                <a:cs typeface="Adobe Arabic" panose="02040503050201020203" pitchFamily="18" charset="-78"/>
              </a:rPr>
              <a:t>licença-paternidade</a:t>
            </a:r>
            <a:r>
              <a:rPr lang="pt-BR" sz="2800" dirty="0">
                <a:latin typeface="Adobe Arabic" panose="02040503050201020203" pitchFamily="18" charset="-78"/>
                <a:cs typeface="Adobe Arabic" panose="02040503050201020203" pitchFamily="18" charset="-78"/>
              </a:rPr>
              <a:t>.</a:t>
            </a:r>
          </a:p>
          <a:p>
            <a:pPr algn="just"/>
            <a:r>
              <a:rPr lang="pt-BR" sz="2800" dirty="0">
                <a:latin typeface="Adobe Arabic" panose="02040503050201020203" pitchFamily="18" charset="-78"/>
                <a:cs typeface="Adobe Arabic" panose="02040503050201020203" pitchFamily="18" charset="-78"/>
              </a:rPr>
              <a:t>Um ganho para a ampliação desse direito foi a publicação da Lei nº 13.257, de 8 de março de 2016, que dispõe sobre as políticas públicas para primeira infância. Dentro desta lei, existem artigos específicos ligados ao exercício da paternidade ativa, como a ampliação da </a:t>
            </a:r>
            <a:r>
              <a:rPr lang="pt-BR" sz="2800" dirty="0" err="1">
                <a:latin typeface="Adobe Arabic" panose="02040503050201020203" pitchFamily="18" charset="-78"/>
                <a:cs typeface="Adobe Arabic" panose="02040503050201020203" pitchFamily="18" charset="-78"/>
              </a:rPr>
              <a:t>licença-paternidade</a:t>
            </a:r>
            <a:r>
              <a:rPr lang="pt-BR" sz="2800" dirty="0">
                <a:latin typeface="Adobe Arabic" panose="02040503050201020203" pitchFamily="18" charset="-78"/>
                <a:cs typeface="Adobe Arabic" panose="02040503050201020203" pitchFamily="18" charset="-78"/>
              </a:rPr>
              <a:t> em mais 15 dias para os funcionários das empresas cidadãs.</a:t>
            </a:r>
          </a:p>
        </p:txBody>
      </p:sp>
    </p:spTree>
    <p:extLst>
      <p:ext uri="{BB962C8B-B14F-4D97-AF65-F5344CB8AC3E}">
        <p14:creationId xmlns:p14="http://schemas.microsoft.com/office/powerpoint/2010/main" val="83186215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upo 18"/>
          <p:cNvGrpSpPr/>
          <p:nvPr/>
        </p:nvGrpSpPr>
        <p:grpSpPr>
          <a:xfrm>
            <a:off x="5261885" y="0"/>
            <a:ext cx="4727121" cy="4653643"/>
            <a:chOff x="5216979" y="-1"/>
            <a:chExt cx="4727121" cy="4653643"/>
          </a:xfrm>
        </p:grpSpPr>
        <p:sp>
          <p:nvSpPr>
            <p:cNvPr id="7" name="Elipse 6"/>
            <p:cNvSpPr/>
            <p:nvPr/>
          </p:nvSpPr>
          <p:spPr>
            <a:xfrm>
              <a:off x="5216979" y="0"/>
              <a:ext cx="3282042" cy="3282042"/>
            </a:xfrm>
            <a:prstGeom prst="ellipse">
              <a:avLst/>
            </a:prstGeom>
            <a:solidFill>
              <a:srgbClr val="2144C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Retângulo 7"/>
            <p:cNvSpPr/>
            <p:nvPr/>
          </p:nvSpPr>
          <p:spPr>
            <a:xfrm>
              <a:off x="6858000" y="-1"/>
              <a:ext cx="3086100" cy="4653643"/>
            </a:xfrm>
            <a:prstGeom prst="rect">
              <a:avLst/>
            </a:prstGeom>
            <a:solidFill>
              <a:srgbClr val="FAFA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12" name="CaixaDeTexto 11"/>
          <p:cNvSpPr txBox="1"/>
          <p:nvPr/>
        </p:nvSpPr>
        <p:spPr>
          <a:xfrm>
            <a:off x="5261885" y="1210135"/>
            <a:ext cx="1739033" cy="861774"/>
          </a:xfrm>
          <a:prstGeom prst="rect">
            <a:avLst/>
          </a:prstGeom>
          <a:noFill/>
        </p:spPr>
        <p:txBody>
          <a:bodyPr wrap="square" rtlCol="0">
            <a:spAutoFit/>
          </a:bodyPr>
          <a:lstStyle/>
          <a:p>
            <a:r>
              <a:rPr lang="pt-BR" sz="5000" b="1" dirty="0" smtClean="0">
                <a:solidFill>
                  <a:schemeClr val="bg1"/>
                </a:solidFill>
                <a:latin typeface="Adobe Arabic" panose="02040503050201020203" pitchFamily="18" charset="-78"/>
                <a:cs typeface="Adobe Arabic" panose="02040503050201020203" pitchFamily="18" charset="-78"/>
              </a:rPr>
              <a:t>FOTOS</a:t>
            </a:r>
            <a:endParaRPr lang="pt-BR" sz="5000" b="1" dirty="0">
              <a:solidFill>
                <a:schemeClr val="bg1"/>
              </a:solidFill>
              <a:latin typeface="Adobe Arabic" panose="02040503050201020203" pitchFamily="18" charset="-78"/>
              <a:cs typeface="Adobe Arabic" panose="02040503050201020203" pitchFamily="18" charset="-78"/>
            </a:endParaRPr>
          </a:p>
        </p:txBody>
      </p:sp>
      <p:sp>
        <p:nvSpPr>
          <p:cNvPr id="36" name="Fluxograma: Terminação 35"/>
          <p:cNvSpPr/>
          <p:nvPr/>
        </p:nvSpPr>
        <p:spPr>
          <a:xfrm>
            <a:off x="5210852" y="11502042"/>
            <a:ext cx="1110345" cy="490602"/>
          </a:xfrm>
          <a:prstGeom prst="flowChartTerminator">
            <a:avLst/>
          </a:prstGeom>
          <a:solidFill>
            <a:srgbClr val="2144C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7" name="CaixaDeTexto 36"/>
          <p:cNvSpPr txBox="1"/>
          <p:nvPr/>
        </p:nvSpPr>
        <p:spPr>
          <a:xfrm>
            <a:off x="5261885" y="11522211"/>
            <a:ext cx="3384096" cy="477054"/>
          </a:xfrm>
          <a:prstGeom prst="rect">
            <a:avLst/>
          </a:prstGeom>
          <a:noFill/>
        </p:spPr>
        <p:txBody>
          <a:bodyPr wrap="square" rtlCol="0">
            <a:spAutoFit/>
          </a:bodyPr>
          <a:lstStyle/>
          <a:p>
            <a:r>
              <a:rPr lang="pt-BR" sz="2500" b="1" dirty="0" smtClean="0">
                <a:solidFill>
                  <a:schemeClr val="bg1"/>
                </a:solidFill>
                <a:latin typeface="Adobe Arabic" panose="02040503050201020203" pitchFamily="18" charset="-78"/>
                <a:cs typeface="Adobe Arabic" panose="02040503050201020203" pitchFamily="18" charset="-78"/>
              </a:rPr>
              <a:t>INÍCIO</a:t>
            </a:r>
            <a:endParaRPr lang="pt-BR" sz="2500" b="1" dirty="0">
              <a:solidFill>
                <a:schemeClr val="bg1"/>
              </a:solidFill>
              <a:latin typeface="Adobe Arabic" panose="02040503050201020203" pitchFamily="18" charset="-78"/>
              <a:cs typeface="Adobe Arabic" panose="02040503050201020203" pitchFamily="18" charset="-78"/>
            </a:endParaRPr>
          </a:p>
        </p:txBody>
      </p:sp>
      <p:sp>
        <p:nvSpPr>
          <p:cNvPr id="38" name="Fluxograma: Terminação 37"/>
          <p:cNvSpPr/>
          <p:nvPr/>
        </p:nvSpPr>
        <p:spPr>
          <a:xfrm>
            <a:off x="595988" y="11506847"/>
            <a:ext cx="1110345" cy="490602"/>
          </a:xfrm>
          <a:prstGeom prst="flowChartTerminator">
            <a:avLst/>
          </a:prstGeom>
          <a:solidFill>
            <a:srgbClr val="2144C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CaixaDeTexto 38"/>
          <p:cNvSpPr txBox="1"/>
          <p:nvPr/>
        </p:nvSpPr>
        <p:spPr>
          <a:xfrm>
            <a:off x="595988" y="11525471"/>
            <a:ext cx="3384096" cy="477054"/>
          </a:xfrm>
          <a:prstGeom prst="rect">
            <a:avLst/>
          </a:prstGeom>
          <a:noFill/>
        </p:spPr>
        <p:txBody>
          <a:bodyPr wrap="square" rtlCol="0">
            <a:spAutoFit/>
          </a:bodyPr>
          <a:lstStyle/>
          <a:p>
            <a:r>
              <a:rPr lang="pt-BR" sz="2500" b="1" dirty="0" smtClean="0">
                <a:solidFill>
                  <a:schemeClr val="bg1"/>
                </a:solidFill>
                <a:latin typeface="Adobe Arabic" panose="02040503050201020203" pitchFamily="18" charset="-78"/>
                <a:cs typeface="Adobe Arabic" panose="02040503050201020203" pitchFamily="18" charset="-78"/>
              </a:rPr>
              <a:t>VOLTAR</a:t>
            </a:r>
            <a:endParaRPr lang="pt-BR" sz="2500" b="1" dirty="0">
              <a:solidFill>
                <a:schemeClr val="bg1"/>
              </a:solidFill>
              <a:latin typeface="Adobe Arabic" panose="02040503050201020203" pitchFamily="18" charset="-78"/>
              <a:cs typeface="Adobe Arabic" panose="02040503050201020203" pitchFamily="18" charset="-78"/>
            </a:endParaRPr>
          </a:p>
        </p:txBody>
      </p:sp>
      <p:sp>
        <p:nvSpPr>
          <p:cNvPr id="41" name="Fluxograma: Terminação 40"/>
          <p:cNvSpPr/>
          <p:nvPr/>
        </p:nvSpPr>
        <p:spPr>
          <a:xfrm>
            <a:off x="0" y="4013392"/>
            <a:ext cx="3102429" cy="611111"/>
          </a:xfrm>
          <a:prstGeom prst="flowChartTerminator">
            <a:avLst/>
          </a:prstGeom>
          <a:solidFill>
            <a:srgbClr val="2144C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2" name="Fluxograma: Terminação 41"/>
          <p:cNvSpPr/>
          <p:nvPr/>
        </p:nvSpPr>
        <p:spPr>
          <a:xfrm>
            <a:off x="44907" y="4724844"/>
            <a:ext cx="3102429" cy="611111"/>
          </a:xfrm>
          <a:prstGeom prst="flowChartTerminator">
            <a:avLst/>
          </a:prstGeom>
          <a:solidFill>
            <a:srgbClr val="2144C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3" name="Fluxograma: Terminação 42"/>
          <p:cNvSpPr/>
          <p:nvPr/>
        </p:nvSpPr>
        <p:spPr>
          <a:xfrm>
            <a:off x="12248" y="3282043"/>
            <a:ext cx="3102429" cy="611111"/>
          </a:xfrm>
          <a:prstGeom prst="flowChartTerminator">
            <a:avLst/>
          </a:prstGeom>
          <a:solidFill>
            <a:srgbClr val="2144C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4" name="CaixaDeTexto 43"/>
          <p:cNvSpPr txBox="1"/>
          <p:nvPr/>
        </p:nvSpPr>
        <p:spPr>
          <a:xfrm>
            <a:off x="257178" y="3370343"/>
            <a:ext cx="3384096" cy="477054"/>
          </a:xfrm>
          <a:prstGeom prst="rect">
            <a:avLst/>
          </a:prstGeom>
          <a:noFill/>
        </p:spPr>
        <p:txBody>
          <a:bodyPr wrap="square" rtlCol="0">
            <a:spAutoFit/>
          </a:bodyPr>
          <a:lstStyle/>
          <a:p>
            <a:r>
              <a:rPr lang="pt-BR" sz="2500" b="1" dirty="0" smtClean="0">
                <a:solidFill>
                  <a:schemeClr val="bg1"/>
                </a:solidFill>
                <a:latin typeface="Adobe Arabic" panose="02040503050201020203" pitchFamily="18" charset="-78"/>
                <a:cs typeface="Adobe Arabic" panose="02040503050201020203" pitchFamily="18" charset="-78"/>
              </a:rPr>
              <a:t>1</a:t>
            </a:r>
            <a:r>
              <a:rPr lang="pt-BR" sz="2500" dirty="0" smtClean="0">
                <a:solidFill>
                  <a:schemeClr val="bg1"/>
                </a:solidFill>
                <a:latin typeface="Adobe Arabic" panose="02040503050201020203" pitchFamily="18" charset="-78"/>
                <a:cs typeface="Adobe Arabic" panose="02040503050201020203" pitchFamily="18" charset="-78"/>
              </a:rPr>
              <a:t>º TRIMESTRE</a:t>
            </a:r>
            <a:endParaRPr lang="pt-BR" sz="2500" b="1" dirty="0">
              <a:solidFill>
                <a:schemeClr val="bg1"/>
              </a:solidFill>
              <a:latin typeface="Adobe Arabic" panose="02040503050201020203" pitchFamily="18" charset="-78"/>
              <a:cs typeface="Adobe Arabic" panose="02040503050201020203" pitchFamily="18" charset="-78"/>
            </a:endParaRPr>
          </a:p>
        </p:txBody>
      </p:sp>
      <p:sp>
        <p:nvSpPr>
          <p:cNvPr id="45" name="CaixaDeTexto 44"/>
          <p:cNvSpPr txBox="1"/>
          <p:nvPr/>
        </p:nvSpPr>
        <p:spPr>
          <a:xfrm>
            <a:off x="257178" y="4070472"/>
            <a:ext cx="3384096" cy="477054"/>
          </a:xfrm>
          <a:prstGeom prst="rect">
            <a:avLst/>
          </a:prstGeom>
          <a:noFill/>
        </p:spPr>
        <p:txBody>
          <a:bodyPr wrap="square" rtlCol="0">
            <a:spAutoFit/>
          </a:bodyPr>
          <a:lstStyle/>
          <a:p>
            <a:r>
              <a:rPr lang="pt-BR" sz="2500" b="1" dirty="0">
                <a:solidFill>
                  <a:schemeClr val="bg1"/>
                </a:solidFill>
                <a:latin typeface="Adobe Arabic" panose="02040503050201020203" pitchFamily="18" charset="-78"/>
                <a:cs typeface="Adobe Arabic" panose="02040503050201020203" pitchFamily="18" charset="-78"/>
              </a:rPr>
              <a:t>2</a:t>
            </a:r>
            <a:r>
              <a:rPr lang="pt-BR" sz="2500" dirty="0" smtClean="0">
                <a:solidFill>
                  <a:schemeClr val="bg1"/>
                </a:solidFill>
                <a:latin typeface="Adobe Arabic" panose="02040503050201020203" pitchFamily="18" charset="-78"/>
                <a:cs typeface="Adobe Arabic" panose="02040503050201020203" pitchFamily="18" charset="-78"/>
              </a:rPr>
              <a:t>º TRIMESTRE</a:t>
            </a:r>
            <a:endParaRPr lang="pt-BR" sz="2500" b="1" dirty="0">
              <a:solidFill>
                <a:schemeClr val="bg1"/>
              </a:solidFill>
              <a:latin typeface="Adobe Arabic" panose="02040503050201020203" pitchFamily="18" charset="-78"/>
              <a:cs typeface="Adobe Arabic" panose="02040503050201020203" pitchFamily="18" charset="-78"/>
            </a:endParaRPr>
          </a:p>
        </p:txBody>
      </p:sp>
      <p:sp>
        <p:nvSpPr>
          <p:cNvPr id="46" name="CaixaDeTexto 45"/>
          <p:cNvSpPr txBox="1"/>
          <p:nvPr/>
        </p:nvSpPr>
        <p:spPr>
          <a:xfrm>
            <a:off x="257178" y="4788840"/>
            <a:ext cx="3384096" cy="477054"/>
          </a:xfrm>
          <a:prstGeom prst="rect">
            <a:avLst/>
          </a:prstGeom>
          <a:noFill/>
        </p:spPr>
        <p:txBody>
          <a:bodyPr wrap="square" rtlCol="0">
            <a:spAutoFit/>
          </a:bodyPr>
          <a:lstStyle/>
          <a:p>
            <a:r>
              <a:rPr lang="pt-BR" sz="2500" b="1" dirty="0">
                <a:solidFill>
                  <a:schemeClr val="bg1"/>
                </a:solidFill>
                <a:latin typeface="Adobe Arabic" panose="02040503050201020203" pitchFamily="18" charset="-78"/>
                <a:cs typeface="Adobe Arabic" panose="02040503050201020203" pitchFamily="18" charset="-78"/>
              </a:rPr>
              <a:t>3</a:t>
            </a:r>
            <a:r>
              <a:rPr lang="pt-BR" sz="2500" dirty="0" smtClean="0">
                <a:solidFill>
                  <a:schemeClr val="bg1"/>
                </a:solidFill>
                <a:latin typeface="Adobe Arabic" panose="02040503050201020203" pitchFamily="18" charset="-78"/>
                <a:cs typeface="Adobe Arabic" panose="02040503050201020203" pitchFamily="18" charset="-78"/>
              </a:rPr>
              <a:t>º TRIMESTRE</a:t>
            </a:r>
            <a:endParaRPr lang="pt-BR" sz="2500" b="1" dirty="0">
              <a:solidFill>
                <a:schemeClr val="bg1"/>
              </a:solidFill>
              <a:latin typeface="Adobe Arabic" panose="02040503050201020203" pitchFamily="18" charset="-78"/>
              <a:cs typeface="Adobe Arabic" panose="02040503050201020203" pitchFamily="18" charset="-78"/>
            </a:endParaRPr>
          </a:p>
        </p:txBody>
      </p:sp>
      <p:sp>
        <p:nvSpPr>
          <p:cNvPr id="47" name="Fluxograma: Terminação 46"/>
          <p:cNvSpPr/>
          <p:nvPr/>
        </p:nvSpPr>
        <p:spPr>
          <a:xfrm>
            <a:off x="12248" y="6173304"/>
            <a:ext cx="3102429" cy="611111"/>
          </a:xfrm>
          <a:prstGeom prst="flowChartTerminator">
            <a:avLst/>
          </a:prstGeom>
          <a:solidFill>
            <a:srgbClr val="2144C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8" name="Fluxograma: Terminação 47"/>
          <p:cNvSpPr/>
          <p:nvPr/>
        </p:nvSpPr>
        <p:spPr>
          <a:xfrm>
            <a:off x="57155" y="6884756"/>
            <a:ext cx="3102429" cy="611111"/>
          </a:xfrm>
          <a:prstGeom prst="flowChartTerminator">
            <a:avLst/>
          </a:prstGeom>
          <a:solidFill>
            <a:srgbClr val="2144C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9" name="Fluxograma: Terminação 48"/>
          <p:cNvSpPr/>
          <p:nvPr/>
        </p:nvSpPr>
        <p:spPr>
          <a:xfrm>
            <a:off x="24496" y="5441955"/>
            <a:ext cx="3102429" cy="611111"/>
          </a:xfrm>
          <a:prstGeom prst="flowChartTerminator">
            <a:avLst/>
          </a:prstGeom>
          <a:solidFill>
            <a:srgbClr val="2144C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0" name="CaixaDeTexto 49"/>
          <p:cNvSpPr txBox="1"/>
          <p:nvPr/>
        </p:nvSpPr>
        <p:spPr>
          <a:xfrm>
            <a:off x="269426" y="5530255"/>
            <a:ext cx="3384096" cy="477054"/>
          </a:xfrm>
          <a:prstGeom prst="rect">
            <a:avLst/>
          </a:prstGeom>
          <a:noFill/>
        </p:spPr>
        <p:txBody>
          <a:bodyPr wrap="square" rtlCol="0">
            <a:spAutoFit/>
          </a:bodyPr>
          <a:lstStyle/>
          <a:p>
            <a:r>
              <a:rPr lang="pt-BR" sz="2500" b="1" dirty="0">
                <a:solidFill>
                  <a:schemeClr val="bg1"/>
                </a:solidFill>
                <a:latin typeface="Adobe Arabic" panose="02040503050201020203" pitchFamily="18" charset="-78"/>
                <a:cs typeface="Adobe Arabic" panose="02040503050201020203" pitchFamily="18" charset="-78"/>
              </a:rPr>
              <a:t>4</a:t>
            </a:r>
            <a:r>
              <a:rPr lang="pt-BR" sz="2500" dirty="0" smtClean="0">
                <a:solidFill>
                  <a:schemeClr val="bg1"/>
                </a:solidFill>
                <a:latin typeface="Adobe Arabic" panose="02040503050201020203" pitchFamily="18" charset="-78"/>
                <a:cs typeface="Adobe Arabic" panose="02040503050201020203" pitchFamily="18" charset="-78"/>
              </a:rPr>
              <a:t>º TRIMESTRE</a:t>
            </a:r>
            <a:endParaRPr lang="pt-BR" sz="2500" b="1" dirty="0">
              <a:solidFill>
                <a:schemeClr val="bg1"/>
              </a:solidFill>
              <a:latin typeface="Adobe Arabic" panose="02040503050201020203" pitchFamily="18" charset="-78"/>
              <a:cs typeface="Adobe Arabic" panose="02040503050201020203" pitchFamily="18" charset="-78"/>
            </a:endParaRPr>
          </a:p>
        </p:txBody>
      </p:sp>
      <p:sp>
        <p:nvSpPr>
          <p:cNvPr id="51" name="CaixaDeTexto 50"/>
          <p:cNvSpPr txBox="1"/>
          <p:nvPr/>
        </p:nvSpPr>
        <p:spPr>
          <a:xfrm>
            <a:off x="269426" y="6230384"/>
            <a:ext cx="3384096" cy="477054"/>
          </a:xfrm>
          <a:prstGeom prst="rect">
            <a:avLst/>
          </a:prstGeom>
          <a:noFill/>
        </p:spPr>
        <p:txBody>
          <a:bodyPr wrap="square" rtlCol="0">
            <a:spAutoFit/>
          </a:bodyPr>
          <a:lstStyle/>
          <a:p>
            <a:r>
              <a:rPr lang="pt-BR" sz="2500" b="1" dirty="0" smtClean="0">
                <a:solidFill>
                  <a:schemeClr val="bg1"/>
                </a:solidFill>
                <a:latin typeface="Adobe Arabic" panose="02040503050201020203" pitchFamily="18" charset="-78"/>
                <a:cs typeface="Adobe Arabic" panose="02040503050201020203" pitchFamily="18" charset="-78"/>
              </a:rPr>
              <a:t>5</a:t>
            </a:r>
            <a:r>
              <a:rPr lang="pt-BR" sz="2500" dirty="0" smtClean="0">
                <a:solidFill>
                  <a:schemeClr val="bg1"/>
                </a:solidFill>
                <a:latin typeface="Adobe Arabic" panose="02040503050201020203" pitchFamily="18" charset="-78"/>
                <a:cs typeface="Adobe Arabic" panose="02040503050201020203" pitchFamily="18" charset="-78"/>
              </a:rPr>
              <a:t>º TRIMESTRE</a:t>
            </a:r>
            <a:endParaRPr lang="pt-BR" sz="2500" b="1" dirty="0">
              <a:solidFill>
                <a:schemeClr val="bg1"/>
              </a:solidFill>
              <a:latin typeface="Adobe Arabic" panose="02040503050201020203" pitchFamily="18" charset="-78"/>
              <a:cs typeface="Adobe Arabic" panose="02040503050201020203" pitchFamily="18" charset="-78"/>
            </a:endParaRPr>
          </a:p>
        </p:txBody>
      </p:sp>
      <p:sp>
        <p:nvSpPr>
          <p:cNvPr id="52" name="CaixaDeTexto 51"/>
          <p:cNvSpPr txBox="1"/>
          <p:nvPr/>
        </p:nvSpPr>
        <p:spPr>
          <a:xfrm>
            <a:off x="269426" y="6948752"/>
            <a:ext cx="3384096" cy="477054"/>
          </a:xfrm>
          <a:prstGeom prst="rect">
            <a:avLst/>
          </a:prstGeom>
          <a:noFill/>
        </p:spPr>
        <p:txBody>
          <a:bodyPr wrap="square" rtlCol="0">
            <a:spAutoFit/>
          </a:bodyPr>
          <a:lstStyle/>
          <a:p>
            <a:r>
              <a:rPr lang="pt-BR" sz="2500" b="1" dirty="0" smtClean="0">
                <a:solidFill>
                  <a:schemeClr val="bg1"/>
                </a:solidFill>
                <a:latin typeface="Adobe Arabic" panose="02040503050201020203" pitchFamily="18" charset="-78"/>
                <a:cs typeface="Adobe Arabic" panose="02040503050201020203" pitchFamily="18" charset="-78"/>
              </a:rPr>
              <a:t>6</a:t>
            </a:r>
            <a:r>
              <a:rPr lang="pt-BR" sz="2500" dirty="0" smtClean="0">
                <a:solidFill>
                  <a:schemeClr val="bg1"/>
                </a:solidFill>
                <a:latin typeface="Adobe Arabic" panose="02040503050201020203" pitchFamily="18" charset="-78"/>
                <a:cs typeface="Adobe Arabic" panose="02040503050201020203" pitchFamily="18" charset="-78"/>
              </a:rPr>
              <a:t>º TRIMESTRE</a:t>
            </a:r>
            <a:endParaRPr lang="pt-BR" sz="2500" b="1" dirty="0">
              <a:solidFill>
                <a:schemeClr val="bg1"/>
              </a:solidFill>
              <a:latin typeface="Adobe Arabic" panose="02040503050201020203" pitchFamily="18" charset="-78"/>
              <a:cs typeface="Adobe Arabic" panose="02040503050201020203" pitchFamily="18" charset="-78"/>
            </a:endParaRPr>
          </a:p>
        </p:txBody>
      </p:sp>
      <p:sp>
        <p:nvSpPr>
          <p:cNvPr id="53" name="Fluxograma: Terminação 52"/>
          <p:cNvSpPr/>
          <p:nvPr/>
        </p:nvSpPr>
        <p:spPr>
          <a:xfrm>
            <a:off x="0" y="8329827"/>
            <a:ext cx="3102429" cy="611111"/>
          </a:xfrm>
          <a:prstGeom prst="flowChartTerminator">
            <a:avLst/>
          </a:prstGeom>
          <a:solidFill>
            <a:srgbClr val="2144C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4" name="Fluxograma: Terminação 53"/>
          <p:cNvSpPr/>
          <p:nvPr/>
        </p:nvSpPr>
        <p:spPr>
          <a:xfrm>
            <a:off x="44907" y="9041279"/>
            <a:ext cx="3102429" cy="611111"/>
          </a:xfrm>
          <a:prstGeom prst="flowChartTerminator">
            <a:avLst/>
          </a:prstGeom>
          <a:solidFill>
            <a:srgbClr val="2144C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5" name="Fluxograma: Terminação 54"/>
          <p:cNvSpPr/>
          <p:nvPr/>
        </p:nvSpPr>
        <p:spPr>
          <a:xfrm>
            <a:off x="12248" y="7598478"/>
            <a:ext cx="3102429" cy="611111"/>
          </a:xfrm>
          <a:prstGeom prst="flowChartTerminator">
            <a:avLst/>
          </a:prstGeom>
          <a:solidFill>
            <a:srgbClr val="2144C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6" name="CaixaDeTexto 55"/>
          <p:cNvSpPr txBox="1"/>
          <p:nvPr/>
        </p:nvSpPr>
        <p:spPr>
          <a:xfrm>
            <a:off x="257178" y="7686778"/>
            <a:ext cx="3384096" cy="477054"/>
          </a:xfrm>
          <a:prstGeom prst="rect">
            <a:avLst/>
          </a:prstGeom>
          <a:noFill/>
        </p:spPr>
        <p:txBody>
          <a:bodyPr wrap="square" rtlCol="0">
            <a:spAutoFit/>
          </a:bodyPr>
          <a:lstStyle/>
          <a:p>
            <a:r>
              <a:rPr lang="pt-BR" sz="2500" b="1" dirty="0">
                <a:solidFill>
                  <a:schemeClr val="bg1"/>
                </a:solidFill>
                <a:latin typeface="Adobe Arabic" panose="02040503050201020203" pitchFamily="18" charset="-78"/>
                <a:cs typeface="Adobe Arabic" panose="02040503050201020203" pitchFamily="18" charset="-78"/>
              </a:rPr>
              <a:t>7</a:t>
            </a:r>
            <a:r>
              <a:rPr lang="pt-BR" sz="2500" dirty="0" smtClean="0">
                <a:solidFill>
                  <a:schemeClr val="bg1"/>
                </a:solidFill>
                <a:latin typeface="Adobe Arabic" panose="02040503050201020203" pitchFamily="18" charset="-78"/>
                <a:cs typeface="Adobe Arabic" panose="02040503050201020203" pitchFamily="18" charset="-78"/>
              </a:rPr>
              <a:t>º TRIMESTRE</a:t>
            </a:r>
            <a:endParaRPr lang="pt-BR" sz="2500" b="1" dirty="0">
              <a:solidFill>
                <a:schemeClr val="bg1"/>
              </a:solidFill>
              <a:latin typeface="Adobe Arabic" panose="02040503050201020203" pitchFamily="18" charset="-78"/>
              <a:cs typeface="Adobe Arabic" panose="02040503050201020203" pitchFamily="18" charset="-78"/>
            </a:endParaRPr>
          </a:p>
        </p:txBody>
      </p:sp>
      <p:sp>
        <p:nvSpPr>
          <p:cNvPr id="57" name="CaixaDeTexto 56"/>
          <p:cNvSpPr txBox="1"/>
          <p:nvPr/>
        </p:nvSpPr>
        <p:spPr>
          <a:xfrm>
            <a:off x="257178" y="8386907"/>
            <a:ext cx="3384096" cy="477054"/>
          </a:xfrm>
          <a:prstGeom prst="rect">
            <a:avLst/>
          </a:prstGeom>
          <a:noFill/>
        </p:spPr>
        <p:txBody>
          <a:bodyPr wrap="square" rtlCol="0">
            <a:spAutoFit/>
          </a:bodyPr>
          <a:lstStyle/>
          <a:p>
            <a:r>
              <a:rPr lang="pt-BR" sz="2500" b="1" dirty="0" smtClean="0">
                <a:solidFill>
                  <a:schemeClr val="bg1"/>
                </a:solidFill>
                <a:latin typeface="Adobe Arabic" panose="02040503050201020203" pitchFamily="18" charset="-78"/>
                <a:cs typeface="Adobe Arabic" panose="02040503050201020203" pitchFamily="18" charset="-78"/>
              </a:rPr>
              <a:t>8</a:t>
            </a:r>
            <a:r>
              <a:rPr lang="pt-BR" sz="2500" dirty="0" smtClean="0">
                <a:solidFill>
                  <a:schemeClr val="bg1"/>
                </a:solidFill>
                <a:latin typeface="Adobe Arabic" panose="02040503050201020203" pitchFamily="18" charset="-78"/>
                <a:cs typeface="Adobe Arabic" panose="02040503050201020203" pitchFamily="18" charset="-78"/>
              </a:rPr>
              <a:t>º TRIMESTRE</a:t>
            </a:r>
            <a:endParaRPr lang="pt-BR" sz="2500" b="1" dirty="0">
              <a:solidFill>
                <a:schemeClr val="bg1"/>
              </a:solidFill>
              <a:latin typeface="Adobe Arabic" panose="02040503050201020203" pitchFamily="18" charset="-78"/>
              <a:cs typeface="Adobe Arabic" panose="02040503050201020203" pitchFamily="18" charset="-78"/>
            </a:endParaRPr>
          </a:p>
        </p:txBody>
      </p:sp>
      <p:sp>
        <p:nvSpPr>
          <p:cNvPr id="58" name="CaixaDeTexto 57"/>
          <p:cNvSpPr txBox="1"/>
          <p:nvPr/>
        </p:nvSpPr>
        <p:spPr>
          <a:xfrm>
            <a:off x="257178" y="9105275"/>
            <a:ext cx="3384096" cy="477054"/>
          </a:xfrm>
          <a:prstGeom prst="rect">
            <a:avLst/>
          </a:prstGeom>
          <a:noFill/>
        </p:spPr>
        <p:txBody>
          <a:bodyPr wrap="square" rtlCol="0">
            <a:spAutoFit/>
          </a:bodyPr>
          <a:lstStyle/>
          <a:p>
            <a:r>
              <a:rPr lang="pt-BR" sz="2500" b="1" dirty="0" smtClean="0">
                <a:solidFill>
                  <a:schemeClr val="bg1"/>
                </a:solidFill>
                <a:latin typeface="Adobe Arabic" panose="02040503050201020203" pitchFamily="18" charset="-78"/>
                <a:cs typeface="Adobe Arabic" panose="02040503050201020203" pitchFamily="18" charset="-78"/>
              </a:rPr>
              <a:t>9</a:t>
            </a:r>
            <a:r>
              <a:rPr lang="pt-BR" sz="2500" dirty="0" smtClean="0">
                <a:solidFill>
                  <a:schemeClr val="bg1"/>
                </a:solidFill>
                <a:latin typeface="Adobe Arabic" panose="02040503050201020203" pitchFamily="18" charset="-78"/>
                <a:cs typeface="Adobe Arabic" panose="02040503050201020203" pitchFamily="18" charset="-78"/>
              </a:rPr>
              <a:t>º TRIMESTRE</a:t>
            </a:r>
            <a:endParaRPr lang="pt-BR" sz="2500" b="1" dirty="0">
              <a:solidFill>
                <a:schemeClr val="bg1"/>
              </a:solidFill>
              <a:latin typeface="Adobe Arabic" panose="02040503050201020203" pitchFamily="18" charset="-78"/>
              <a:cs typeface="Adobe Arabic" panose="02040503050201020203" pitchFamily="18" charset="-78"/>
            </a:endParaRPr>
          </a:p>
        </p:txBody>
      </p:sp>
    </p:spTree>
    <p:extLst>
      <p:ext uri="{BB962C8B-B14F-4D97-AF65-F5344CB8AC3E}">
        <p14:creationId xmlns:p14="http://schemas.microsoft.com/office/powerpoint/2010/main" val="39221979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Imagem 1"/>
          <p:cNvPicPr>
            <a:picLocks noChangeAspect="1"/>
          </p:cNvPicPr>
          <p:nvPr/>
        </p:nvPicPr>
        <p:blipFill>
          <a:blip r:embed="rId2" cstate="print">
            <a:extLst>
              <a:ext uri="{BEBA8EAE-BF5A-486C-A8C5-ECC9F3942E4B}">
                <a14:imgProps xmlns:a14="http://schemas.microsoft.com/office/drawing/2010/main">
                  <a14:imgLayer r:embed="rId3">
                    <a14:imgEffect>
                      <a14:sharpenSoften amount="-9000"/>
                    </a14:imgEffect>
                    <a14:imgEffect>
                      <a14:brightnessContrast bright="5000"/>
                    </a14:imgEffect>
                  </a14:imgLayer>
                </a14:imgProps>
              </a:ext>
              <a:ext uri="{28A0092B-C50C-407E-A947-70E740481C1C}">
                <a14:useLocalDpi xmlns:a14="http://schemas.microsoft.com/office/drawing/2010/main" val="0"/>
              </a:ext>
            </a:extLst>
          </a:blip>
          <a:stretch>
            <a:fillRect/>
          </a:stretch>
        </p:blipFill>
        <p:spPr>
          <a:xfrm>
            <a:off x="-118990" y="8315779"/>
            <a:ext cx="6976990" cy="3904488"/>
          </a:xfrm>
          <a:prstGeom prst="rect">
            <a:avLst/>
          </a:prstGeom>
          <a:ln>
            <a:noFill/>
          </a:ln>
          <a:effectLst>
            <a:softEdge rad="112500"/>
          </a:effectLst>
        </p:spPr>
      </p:pic>
      <p:sp>
        <p:nvSpPr>
          <p:cNvPr id="18" name="Fluxograma: Terminação 17"/>
          <p:cNvSpPr/>
          <p:nvPr/>
        </p:nvSpPr>
        <p:spPr>
          <a:xfrm>
            <a:off x="-610" y="5769227"/>
            <a:ext cx="3102429" cy="611111"/>
          </a:xfrm>
          <a:prstGeom prst="flowChartTerminator">
            <a:avLst/>
          </a:prstGeom>
          <a:solidFill>
            <a:srgbClr val="22C2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rgbClr val="22C2A4"/>
              </a:solidFill>
            </a:endParaRPr>
          </a:p>
        </p:txBody>
      </p:sp>
      <p:grpSp>
        <p:nvGrpSpPr>
          <p:cNvPr id="19" name="Grupo 18"/>
          <p:cNvGrpSpPr/>
          <p:nvPr/>
        </p:nvGrpSpPr>
        <p:grpSpPr>
          <a:xfrm>
            <a:off x="5216979" y="-1"/>
            <a:ext cx="4727121" cy="4653643"/>
            <a:chOff x="5216979" y="-1"/>
            <a:chExt cx="4727121" cy="4653643"/>
          </a:xfrm>
        </p:grpSpPr>
        <p:sp>
          <p:nvSpPr>
            <p:cNvPr id="7" name="Elipse 6"/>
            <p:cNvSpPr/>
            <p:nvPr/>
          </p:nvSpPr>
          <p:spPr>
            <a:xfrm>
              <a:off x="5216979" y="0"/>
              <a:ext cx="3282042" cy="3282042"/>
            </a:xfrm>
            <a:prstGeom prst="ellipse">
              <a:avLst/>
            </a:prstGeom>
            <a:solidFill>
              <a:srgbClr val="22C2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Retângulo 7"/>
            <p:cNvSpPr/>
            <p:nvPr/>
          </p:nvSpPr>
          <p:spPr>
            <a:xfrm>
              <a:off x="6858000" y="-1"/>
              <a:ext cx="3086100" cy="4653643"/>
            </a:xfrm>
            <a:prstGeom prst="rect">
              <a:avLst/>
            </a:prstGeom>
            <a:solidFill>
              <a:srgbClr val="FAFA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12" name="CaixaDeTexto 11"/>
          <p:cNvSpPr txBox="1"/>
          <p:nvPr/>
        </p:nvSpPr>
        <p:spPr>
          <a:xfrm>
            <a:off x="2691768" y="1210134"/>
            <a:ext cx="7160077" cy="861774"/>
          </a:xfrm>
          <a:prstGeom prst="rect">
            <a:avLst/>
          </a:prstGeom>
          <a:noFill/>
        </p:spPr>
        <p:txBody>
          <a:bodyPr wrap="square" rtlCol="0">
            <a:spAutoFit/>
          </a:bodyPr>
          <a:lstStyle/>
          <a:p>
            <a:r>
              <a:rPr lang="pt-BR" sz="5000" dirty="0" smtClean="0">
                <a:solidFill>
                  <a:srgbClr val="22C2A4"/>
                </a:solidFill>
                <a:latin typeface="Adobe Arabic" panose="02040503050201020203" pitchFamily="18" charset="-78"/>
                <a:cs typeface="Adobe Arabic" panose="02040503050201020203" pitchFamily="18" charset="-78"/>
              </a:rPr>
              <a:t>SAÚDE DA </a:t>
            </a:r>
            <a:r>
              <a:rPr lang="pt-BR" sz="3800" b="1" dirty="0" smtClean="0">
                <a:solidFill>
                  <a:schemeClr val="bg1"/>
                </a:solidFill>
                <a:latin typeface="Adobe Arabic" panose="02040503050201020203" pitchFamily="18" charset="-78"/>
                <a:cs typeface="Adobe Arabic" panose="02040503050201020203" pitchFamily="18" charset="-78"/>
              </a:rPr>
              <a:t>CRIANÇA</a:t>
            </a:r>
            <a:endParaRPr lang="pt-BR" sz="3800" b="1" dirty="0">
              <a:solidFill>
                <a:schemeClr val="bg1"/>
              </a:solidFill>
              <a:latin typeface="Adobe Arabic" panose="02040503050201020203" pitchFamily="18" charset="-78"/>
              <a:cs typeface="Adobe Arabic" panose="02040503050201020203" pitchFamily="18" charset="-78"/>
            </a:endParaRPr>
          </a:p>
        </p:txBody>
      </p:sp>
      <p:sp>
        <p:nvSpPr>
          <p:cNvPr id="9" name="CaixaDeTexto 8"/>
          <p:cNvSpPr txBox="1"/>
          <p:nvPr/>
        </p:nvSpPr>
        <p:spPr>
          <a:xfrm>
            <a:off x="352089" y="5804284"/>
            <a:ext cx="3102429" cy="553998"/>
          </a:xfrm>
          <a:prstGeom prst="rect">
            <a:avLst/>
          </a:prstGeom>
          <a:noFill/>
        </p:spPr>
        <p:txBody>
          <a:bodyPr wrap="square" rtlCol="0">
            <a:spAutoFit/>
          </a:bodyPr>
          <a:lstStyle/>
          <a:p>
            <a:r>
              <a:rPr lang="pt-BR" sz="3000" b="1" dirty="0" smtClean="0">
                <a:solidFill>
                  <a:schemeClr val="bg1"/>
                </a:solidFill>
                <a:latin typeface="Adobe Arabic" panose="02040503050201020203" pitchFamily="18" charset="-78"/>
                <a:cs typeface="Adobe Arabic" panose="02040503050201020203" pitchFamily="18" charset="-78"/>
              </a:rPr>
              <a:t>PUERICULTURA</a:t>
            </a:r>
            <a:endParaRPr lang="pt-BR" sz="3000" b="1" dirty="0">
              <a:solidFill>
                <a:schemeClr val="bg1"/>
              </a:solidFill>
              <a:latin typeface="Adobe Arabic" panose="02040503050201020203" pitchFamily="18" charset="-78"/>
              <a:cs typeface="Adobe Arabic" panose="02040503050201020203" pitchFamily="18" charset="-78"/>
            </a:endParaRPr>
          </a:p>
        </p:txBody>
      </p:sp>
      <p:sp>
        <p:nvSpPr>
          <p:cNvPr id="13" name="Fluxograma: Terminação 12"/>
          <p:cNvSpPr/>
          <p:nvPr/>
        </p:nvSpPr>
        <p:spPr>
          <a:xfrm>
            <a:off x="3472" y="6475370"/>
            <a:ext cx="3102429" cy="611111"/>
          </a:xfrm>
          <a:prstGeom prst="flowChartTerminator">
            <a:avLst/>
          </a:prstGeom>
          <a:solidFill>
            <a:srgbClr val="22C2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rgbClr val="22C2A4"/>
              </a:solidFill>
            </a:endParaRPr>
          </a:p>
        </p:txBody>
      </p:sp>
      <p:sp>
        <p:nvSpPr>
          <p:cNvPr id="17" name="CaixaDeTexto 16"/>
          <p:cNvSpPr txBox="1"/>
          <p:nvPr/>
        </p:nvSpPr>
        <p:spPr>
          <a:xfrm>
            <a:off x="-610" y="6526299"/>
            <a:ext cx="3849459" cy="477054"/>
          </a:xfrm>
          <a:prstGeom prst="rect">
            <a:avLst/>
          </a:prstGeom>
          <a:noFill/>
        </p:spPr>
        <p:txBody>
          <a:bodyPr wrap="square" rtlCol="0">
            <a:spAutoFit/>
          </a:bodyPr>
          <a:lstStyle/>
          <a:p>
            <a:r>
              <a:rPr lang="pt-BR" sz="2500" b="1" dirty="0" smtClean="0">
                <a:solidFill>
                  <a:schemeClr val="bg1"/>
                </a:solidFill>
                <a:latin typeface="Adobe Arabic" panose="02040503050201020203" pitchFamily="18" charset="-78"/>
                <a:cs typeface="Adobe Arabic" panose="02040503050201020203" pitchFamily="18" charset="-78"/>
              </a:rPr>
              <a:t>ALEITAMENTO MATERNO</a:t>
            </a:r>
            <a:endParaRPr lang="pt-BR" sz="2500" b="1" dirty="0">
              <a:solidFill>
                <a:schemeClr val="bg1"/>
              </a:solidFill>
              <a:latin typeface="Adobe Arabic" panose="02040503050201020203" pitchFamily="18" charset="-78"/>
              <a:cs typeface="Adobe Arabic" panose="02040503050201020203" pitchFamily="18" charset="-78"/>
            </a:endParaRPr>
          </a:p>
        </p:txBody>
      </p:sp>
      <p:sp>
        <p:nvSpPr>
          <p:cNvPr id="20" name="Fluxograma: Terminação 19"/>
          <p:cNvSpPr/>
          <p:nvPr/>
        </p:nvSpPr>
        <p:spPr>
          <a:xfrm>
            <a:off x="-610" y="7184370"/>
            <a:ext cx="3102429" cy="611111"/>
          </a:xfrm>
          <a:prstGeom prst="flowChartTerminator">
            <a:avLst/>
          </a:prstGeom>
          <a:solidFill>
            <a:srgbClr val="22C2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rgbClr val="22C2A4"/>
              </a:solidFill>
            </a:endParaRPr>
          </a:p>
        </p:txBody>
      </p:sp>
      <p:sp>
        <p:nvSpPr>
          <p:cNvPr id="21" name="CaixaDeTexto 20"/>
          <p:cNvSpPr txBox="1"/>
          <p:nvPr/>
        </p:nvSpPr>
        <p:spPr>
          <a:xfrm>
            <a:off x="146349" y="7219427"/>
            <a:ext cx="3702500" cy="477054"/>
          </a:xfrm>
          <a:prstGeom prst="rect">
            <a:avLst/>
          </a:prstGeom>
          <a:noFill/>
        </p:spPr>
        <p:txBody>
          <a:bodyPr wrap="square" rtlCol="0">
            <a:spAutoFit/>
          </a:bodyPr>
          <a:lstStyle/>
          <a:p>
            <a:r>
              <a:rPr lang="pt-BR" sz="2500" b="1" dirty="0" smtClean="0">
                <a:solidFill>
                  <a:schemeClr val="bg1"/>
                </a:solidFill>
                <a:latin typeface="Adobe Arabic" panose="02040503050201020203" pitchFamily="18" charset="-78"/>
                <a:cs typeface="Adobe Arabic" panose="02040503050201020203" pitchFamily="18" charset="-78"/>
              </a:rPr>
              <a:t>CALENDÁRIO VACINAL</a:t>
            </a:r>
            <a:endParaRPr lang="pt-BR" sz="2500" b="1" dirty="0">
              <a:solidFill>
                <a:schemeClr val="bg1"/>
              </a:solidFill>
              <a:latin typeface="Adobe Arabic" panose="02040503050201020203" pitchFamily="18" charset="-78"/>
              <a:cs typeface="Adobe Arabic" panose="02040503050201020203" pitchFamily="18" charset="-78"/>
            </a:endParaRPr>
          </a:p>
        </p:txBody>
      </p:sp>
      <p:grpSp>
        <p:nvGrpSpPr>
          <p:cNvPr id="3" name="Grupo 2"/>
          <p:cNvGrpSpPr/>
          <p:nvPr/>
        </p:nvGrpSpPr>
        <p:grpSpPr>
          <a:xfrm>
            <a:off x="2817974" y="11536730"/>
            <a:ext cx="3476693" cy="490602"/>
            <a:chOff x="2902002" y="7634061"/>
            <a:chExt cx="3476693" cy="490602"/>
          </a:xfrm>
        </p:grpSpPr>
        <p:sp>
          <p:nvSpPr>
            <p:cNvPr id="22" name="Fluxograma: Terminação 21"/>
            <p:cNvSpPr/>
            <p:nvPr/>
          </p:nvSpPr>
          <p:spPr>
            <a:xfrm>
              <a:off x="2902002" y="7634061"/>
              <a:ext cx="1110345" cy="490602"/>
            </a:xfrm>
            <a:prstGeom prst="flowChartTerminator">
              <a:avLst/>
            </a:prstGeom>
            <a:solidFill>
              <a:srgbClr val="22C2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 name="CaixaDeTexto 22"/>
            <p:cNvSpPr txBox="1"/>
            <p:nvPr/>
          </p:nvSpPr>
          <p:spPr>
            <a:xfrm>
              <a:off x="2994599" y="7647609"/>
              <a:ext cx="3384096" cy="477054"/>
            </a:xfrm>
            <a:prstGeom prst="rect">
              <a:avLst/>
            </a:prstGeom>
            <a:noFill/>
          </p:spPr>
          <p:txBody>
            <a:bodyPr wrap="square" rtlCol="0">
              <a:spAutoFit/>
            </a:bodyPr>
            <a:lstStyle/>
            <a:p>
              <a:r>
                <a:rPr lang="pt-BR" sz="2500" b="1" dirty="0" smtClean="0">
                  <a:solidFill>
                    <a:schemeClr val="bg1"/>
                  </a:solidFill>
                  <a:latin typeface="Adobe Arabic" panose="02040503050201020203" pitchFamily="18" charset="-78"/>
                  <a:cs typeface="Adobe Arabic" panose="02040503050201020203" pitchFamily="18" charset="-78"/>
                </a:rPr>
                <a:t>INÍCIO</a:t>
              </a:r>
              <a:endParaRPr lang="pt-BR" sz="2500" b="1" dirty="0">
                <a:solidFill>
                  <a:schemeClr val="bg1"/>
                </a:solidFill>
                <a:latin typeface="Adobe Arabic" panose="02040503050201020203" pitchFamily="18" charset="-78"/>
                <a:cs typeface="Adobe Arabic" panose="02040503050201020203" pitchFamily="18" charset="-78"/>
              </a:endParaRPr>
            </a:p>
          </p:txBody>
        </p:sp>
      </p:grpSp>
    </p:spTree>
    <p:extLst>
      <p:ext uri="{BB962C8B-B14F-4D97-AF65-F5344CB8AC3E}">
        <p14:creationId xmlns:p14="http://schemas.microsoft.com/office/powerpoint/2010/main" val="7533279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upo 18"/>
          <p:cNvGrpSpPr/>
          <p:nvPr/>
        </p:nvGrpSpPr>
        <p:grpSpPr>
          <a:xfrm>
            <a:off x="5216979" y="-1"/>
            <a:ext cx="4727121" cy="4653643"/>
            <a:chOff x="5216979" y="-1"/>
            <a:chExt cx="4727121" cy="4653643"/>
          </a:xfrm>
        </p:grpSpPr>
        <p:sp>
          <p:nvSpPr>
            <p:cNvPr id="7" name="Elipse 6"/>
            <p:cNvSpPr/>
            <p:nvPr/>
          </p:nvSpPr>
          <p:spPr>
            <a:xfrm>
              <a:off x="5216979" y="0"/>
              <a:ext cx="3282042" cy="3282042"/>
            </a:xfrm>
            <a:prstGeom prst="ellipse">
              <a:avLst/>
            </a:prstGeom>
            <a:solidFill>
              <a:srgbClr val="22C2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Retângulo 7"/>
            <p:cNvSpPr/>
            <p:nvPr/>
          </p:nvSpPr>
          <p:spPr>
            <a:xfrm>
              <a:off x="6858000" y="-1"/>
              <a:ext cx="3086100" cy="4653643"/>
            </a:xfrm>
            <a:prstGeom prst="rect">
              <a:avLst/>
            </a:prstGeom>
            <a:solidFill>
              <a:srgbClr val="FAFA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12" name="CaixaDeTexto 11"/>
          <p:cNvSpPr txBox="1"/>
          <p:nvPr/>
        </p:nvSpPr>
        <p:spPr>
          <a:xfrm>
            <a:off x="1476104" y="1210134"/>
            <a:ext cx="7160077" cy="861774"/>
          </a:xfrm>
          <a:prstGeom prst="rect">
            <a:avLst/>
          </a:prstGeom>
          <a:noFill/>
        </p:spPr>
        <p:txBody>
          <a:bodyPr wrap="square" rtlCol="0">
            <a:spAutoFit/>
          </a:bodyPr>
          <a:lstStyle/>
          <a:p>
            <a:r>
              <a:rPr lang="pt-BR" sz="5000" dirty="0" smtClean="0">
                <a:solidFill>
                  <a:srgbClr val="22C2A4"/>
                </a:solidFill>
                <a:latin typeface="Adobe Arabic" panose="02040503050201020203" pitchFamily="18" charset="-78"/>
                <a:cs typeface="Adobe Arabic" panose="02040503050201020203" pitchFamily="18" charset="-78"/>
              </a:rPr>
              <a:t>PUERICULTURA </a:t>
            </a:r>
            <a:r>
              <a:rPr lang="pt-BR" sz="3300" b="1" dirty="0" smtClean="0">
                <a:solidFill>
                  <a:schemeClr val="bg1"/>
                </a:solidFill>
                <a:latin typeface="Adobe Arabic" panose="02040503050201020203" pitchFamily="18" charset="-78"/>
                <a:cs typeface="Adobe Arabic" panose="02040503050201020203" pitchFamily="18" charset="-78"/>
              </a:rPr>
              <a:t>CONSULTA</a:t>
            </a:r>
            <a:endParaRPr lang="pt-BR" sz="3300" b="1" dirty="0">
              <a:solidFill>
                <a:schemeClr val="bg1"/>
              </a:solidFill>
              <a:latin typeface="Adobe Arabic" panose="02040503050201020203" pitchFamily="18" charset="-78"/>
              <a:cs typeface="Adobe Arabic" panose="02040503050201020203" pitchFamily="18" charset="-78"/>
            </a:endParaRPr>
          </a:p>
        </p:txBody>
      </p:sp>
      <p:sp>
        <p:nvSpPr>
          <p:cNvPr id="16" name="CaixaDeTexto 15"/>
          <p:cNvSpPr txBox="1"/>
          <p:nvPr/>
        </p:nvSpPr>
        <p:spPr>
          <a:xfrm>
            <a:off x="501597" y="2974761"/>
            <a:ext cx="5813309" cy="8094524"/>
          </a:xfrm>
          <a:prstGeom prst="rect">
            <a:avLst/>
          </a:prstGeom>
          <a:noFill/>
        </p:spPr>
        <p:txBody>
          <a:bodyPr wrap="square" rtlCol="0">
            <a:spAutoFit/>
          </a:bodyPr>
          <a:lstStyle/>
          <a:p>
            <a:pPr algn="just"/>
            <a:r>
              <a:rPr lang="pt-BR" sz="2600" dirty="0">
                <a:latin typeface="Adobe Arabic" panose="02040503050201020203" pitchFamily="18" charset="-78"/>
                <a:cs typeface="Adobe Arabic" panose="02040503050201020203" pitchFamily="18" charset="-78"/>
              </a:rPr>
              <a:t>Nas consultas periódicas, o enfermeiro observa a criança, indaga aos pais sobre as atividades do filho, reações frente a estímulose realiza o exame clínico. Quanto mais nova a criança, mais frágil e vulnerável, daí a necessidade de consultas mais frequentes. </a:t>
            </a:r>
          </a:p>
          <a:p>
            <a:pPr algn="just"/>
            <a:r>
              <a:rPr lang="pt-BR" sz="2600" dirty="0">
                <a:latin typeface="Adobe Arabic" panose="02040503050201020203" pitchFamily="18" charset="-78"/>
                <a:cs typeface="Adobe Arabic" panose="02040503050201020203" pitchFamily="18" charset="-78"/>
              </a:rPr>
              <a:t>Em cada consulta o enfermeiro vai pedir informações de como a criança se alimenta, se as vacinas estão em dia, como ela brinca, condições de higiene, seu cotidiano. O acompanhamento do crescimento, através da aferição periódica do peso, da altura e do perímetro cefálico e sua análise em gráficos, são indicadores das condições de saúde das crianças. Sempre, a cada consulta,  bebês, pré-escolares, escolares e jovens devem ter seu crescimento  e seu desenvolvimento avaliado. Crescimento é o ganho de peso  e altura, um fenômeno quantitativo, que termina ao final da adolescência. Por outro lado, o desenvolvimento é qualitativo,  significa aprender a fazer coisas, evoluir, tornar-se independente e geralmente é um processo contínuo.</a:t>
            </a:r>
          </a:p>
          <a:p>
            <a:pPr algn="just"/>
            <a:endParaRPr lang="pt-BR" sz="2600" dirty="0">
              <a:latin typeface="Adobe Arabic" panose="02040503050201020203" pitchFamily="18" charset="-78"/>
              <a:cs typeface="Adobe Arabic" panose="02040503050201020203" pitchFamily="18" charset="-78"/>
            </a:endParaRPr>
          </a:p>
        </p:txBody>
      </p:sp>
      <p:sp>
        <p:nvSpPr>
          <p:cNvPr id="25" name="Fluxograma: Terminação 24"/>
          <p:cNvSpPr/>
          <p:nvPr/>
        </p:nvSpPr>
        <p:spPr>
          <a:xfrm>
            <a:off x="5210852" y="11502042"/>
            <a:ext cx="1110345" cy="490602"/>
          </a:xfrm>
          <a:prstGeom prst="flowChartTerminator">
            <a:avLst/>
          </a:prstGeom>
          <a:solidFill>
            <a:srgbClr val="22C2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6" name="CaixaDeTexto 25"/>
          <p:cNvSpPr txBox="1"/>
          <p:nvPr/>
        </p:nvSpPr>
        <p:spPr>
          <a:xfrm>
            <a:off x="5280249" y="11553529"/>
            <a:ext cx="3384096" cy="477054"/>
          </a:xfrm>
          <a:prstGeom prst="rect">
            <a:avLst/>
          </a:prstGeom>
          <a:noFill/>
        </p:spPr>
        <p:txBody>
          <a:bodyPr wrap="square" rtlCol="0">
            <a:spAutoFit/>
          </a:bodyPr>
          <a:lstStyle/>
          <a:p>
            <a:r>
              <a:rPr lang="pt-BR" sz="2500" b="1" dirty="0" smtClean="0">
                <a:solidFill>
                  <a:schemeClr val="bg1"/>
                </a:solidFill>
                <a:latin typeface="Adobe Arabic" panose="02040503050201020203" pitchFamily="18" charset="-78"/>
                <a:cs typeface="Adobe Arabic" panose="02040503050201020203" pitchFamily="18" charset="-78"/>
              </a:rPr>
              <a:t>INÍCIO</a:t>
            </a:r>
            <a:endParaRPr lang="pt-BR" sz="2500" b="1" dirty="0">
              <a:solidFill>
                <a:schemeClr val="bg1"/>
              </a:solidFill>
              <a:latin typeface="Adobe Arabic" panose="02040503050201020203" pitchFamily="18" charset="-78"/>
              <a:cs typeface="Adobe Arabic" panose="02040503050201020203" pitchFamily="18" charset="-78"/>
            </a:endParaRPr>
          </a:p>
        </p:txBody>
      </p:sp>
      <p:sp>
        <p:nvSpPr>
          <p:cNvPr id="29" name="Fluxograma: Terminação 28"/>
          <p:cNvSpPr/>
          <p:nvPr/>
        </p:nvSpPr>
        <p:spPr>
          <a:xfrm>
            <a:off x="2425111" y="11532522"/>
            <a:ext cx="2066962" cy="439616"/>
          </a:xfrm>
          <a:prstGeom prst="flowChartTerminator">
            <a:avLst/>
          </a:prstGeom>
          <a:solidFill>
            <a:srgbClr val="22C2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0" name="CaixaDeTexto 29"/>
          <p:cNvSpPr txBox="1"/>
          <p:nvPr/>
        </p:nvSpPr>
        <p:spPr>
          <a:xfrm>
            <a:off x="2586391" y="11534302"/>
            <a:ext cx="1785625" cy="477054"/>
          </a:xfrm>
          <a:prstGeom prst="rect">
            <a:avLst/>
          </a:prstGeom>
          <a:noFill/>
        </p:spPr>
        <p:txBody>
          <a:bodyPr wrap="square" rtlCol="0">
            <a:spAutoFit/>
          </a:bodyPr>
          <a:lstStyle/>
          <a:p>
            <a:r>
              <a:rPr lang="pt-BR" sz="2500" b="1" dirty="0" smtClean="0">
                <a:solidFill>
                  <a:schemeClr val="bg1"/>
                </a:solidFill>
                <a:latin typeface="Adobe Arabic" panose="02040503050201020203" pitchFamily="18" charset="-78"/>
                <a:cs typeface="Adobe Arabic" panose="02040503050201020203" pitchFamily="18" charset="-78"/>
              </a:rPr>
              <a:t>CALENDÁRIO</a:t>
            </a:r>
            <a:endParaRPr lang="pt-BR" sz="2500" b="1" dirty="0">
              <a:solidFill>
                <a:schemeClr val="bg1"/>
              </a:solidFill>
              <a:latin typeface="Adobe Arabic" panose="02040503050201020203" pitchFamily="18" charset="-78"/>
              <a:cs typeface="Adobe Arabic" panose="02040503050201020203" pitchFamily="18" charset="-78"/>
            </a:endParaRPr>
          </a:p>
        </p:txBody>
      </p:sp>
      <p:sp>
        <p:nvSpPr>
          <p:cNvPr id="31" name="Fluxograma: Terminação 30"/>
          <p:cNvSpPr/>
          <p:nvPr/>
        </p:nvSpPr>
        <p:spPr>
          <a:xfrm>
            <a:off x="637211" y="11502042"/>
            <a:ext cx="1110345" cy="490602"/>
          </a:xfrm>
          <a:prstGeom prst="flowChartTerminator">
            <a:avLst/>
          </a:prstGeom>
          <a:solidFill>
            <a:srgbClr val="22C2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8" name="CaixaDeTexto 27"/>
          <p:cNvSpPr txBox="1"/>
          <p:nvPr/>
        </p:nvSpPr>
        <p:spPr>
          <a:xfrm>
            <a:off x="587503" y="11532520"/>
            <a:ext cx="1597495" cy="477054"/>
          </a:xfrm>
          <a:prstGeom prst="rect">
            <a:avLst/>
          </a:prstGeom>
          <a:noFill/>
        </p:spPr>
        <p:txBody>
          <a:bodyPr wrap="square" rtlCol="0">
            <a:spAutoFit/>
          </a:bodyPr>
          <a:lstStyle/>
          <a:p>
            <a:r>
              <a:rPr lang="pt-BR" sz="2500" b="1" dirty="0" smtClean="0">
                <a:solidFill>
                  <a:schemeClr val="bg1"/>
                </a:solidFill>
                <a:latin typeface="Adobe Arabic" panose="02040503050201020203" pitchFamily="18" charset="-78"/>
                <a:cs typeface="Adobe Arabic" panose="02040503050201020203" pitchFamily="18" charset="-78"/>
              </a:rPr>
              <a:t>VOLTAR</a:t>
            </a:r>
            <a:endParaRPr lang="pt-BR" sz="2500" b="1" dirty="0">
              <a:solidFill>
                <a:schemeClr val="bg1"/>
              </a:solidFill>
              <a:latin typeface="Adobe Arabic" panose="02040503050201020203" pitchFamily="18" charset="-78"/>
              <a:cs typeface="Adobe Arabic" panose="02040503050201020203" pitchFamily="18" charset="-78"/>
            </a:endParaRPr>
          </a:p>
        </p:txBody>
      </p:sp>
    </p:spTree>
    <p:extLst>
      <p:ext uri="{BB962C8B-B14F-4D97-AF65-F5344CB8AC3E}">
        <p14:creationId xmlns:p14="http://schemas.microsoft.com/office/powerpoint/2010/main" val="415464863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Fluxograma: Terminação 24"/>
          <p:cNvSpPr/>
          <p:nvPr/>
        </p:nvSpPr>
        <p:spPr>
          <a:xfrm>
            <a:off x="5210852" y="11502042"/>
            <a:ext cx="1110345" cy="490602"/>
          </a:xfrm>
          <a:prstGeom prst="flowChartTerminator">
            <a:avLst/>
          </a:prstGeom>
          <a:solidFill>
            <a:srgbClr val="22C2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6" name="CaixaDeTexto 25"/>
          <p:cNvSpPr txBox="1"/>
          <p:nvPr/>
        </p:nvSpPr>
        <p:spPr>
          <a:xfrm>
            <a:off x="5280249" y="11553529"/>
            <a:ext cx="3384096" cy="477054"/>
          </a:xfrm>
          <a:prstGeom prst="rect">
            <a:avLst/>
          </a:prstGeom>
          <a:noFill/>
        </p:spPr>
        <p:txBody>
          <a:bodyPr wrap="square" rtlCol="0">
            <a:spAutoFit/>
          </a:bodyPr>
          <a:lstStyle/>
          <a:p>
            <a:r>
              <a:rPr lang="pt-BR" sz="2500" b="1" dirty="0" smtClean="0">
                <a:solidFill>
                  <a:schemeClr val="bg1"/>
                </a:solidFill>
                <a:latin typeface="Adobe Arabic" panose="02040503050201020203" pitchFamily="18" charset="-78"/>
                <a:cs typeface="Adobe Arabic" panose="02040503050201020203" pitchFamily="18" charset="-78"/>
              </a:rPr>
              <a:t>INÍCIO</a:t>
            </a:r>
            <a:endParaRPr lang="pt-BR" sz="2500" b="1" dirty="0">
              <a:solidFill>
                <a:schemeClr val="bg1"/>
              </a:solidFill>
              <a:latin typeface="Adobe Arabic" panose="02040503050201020203" pitchFamily="18" charset="-78"/>
              <a:cs typeface="Adobe Arabic" panose="02040503050201020203" pitchFamily="18" charset="-78"/>
            </a:endParaRPr>
          </a:p>
        </p:txBody>
      </p:sp>
      <p:sp>
        <p:nvSpPr>
          <p:cNvPr id="31" name="Fluxograma: Terminação 30"/>
          <p:cNvSpPr/>
          <p:nvPr/>
        </p:nvSpPr>
        <p:spPr>
          <a:xfrm>
            <a:off x="637211" y="11502042"/>
            <a:ext cx="1110345" cy="490602"/>
          </a:xfrm>
          <a:prstGeom prst="flowChartTerminator">
            <a:avLst/>
          </a:prstGeom>
          <a:solidFill>
            <a:srgbClr val="22C2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8" name="CaixaDeTexto 27"/>
          <p:cNvSpPr txBox="1"/>
          <p:nvPr/>
        </p:nvSpPr>
        <p:spPr>
          <a:xfrm>
            <a:off x="587503" y="11532520"/>
            <a:ext cx="1597495" cy="477054"/>
          </a:xfrm>
          <a:prstGeom prst="rect">
            <a:avLst/>
          </a:prstGeom>
          <a:noFill/>
        </p:spPr>
        <p:txBody>
          <a:bodyPr wrap="square" rtlCol="0">
            <a:spAutoFit/>
          </a:bodyPr>
          <a:lstStyle/>
          <a:p>
            <a:r>
              <a:rPr lang="pt-BR" sz="2500" b="1" dirty="0" smtClean="0">
                <a:solidFill>
                  <a:schemeClr val="bg1"/>
                </a:solidFill>
                <a:latin typeface="Adobe Arabic" panose="02040503050201020203" pitchFamily="18" charset="-78"/>
                <a:cs typeface="Adobe Arabic" panose="02040503050201020203" pitchFamily="18" charset="-78"/>
              </a:rPr>
              <a:t>VOLTAR</a:t>
            </a:r>
            <a:endParaRPr lang="pt-BR" sz="2500" b="1" dirty="0">
              <a:solidFill>
                <a:schemeClr val="bg1"/>
              </a:solidFill>
              <a:latin typeface="Adobe Arabic" panose="02040503050201020203" pitchFamily="18" charset="-78"/>
              <a:cs typeface="Adobe Arabic" panose="02040503050201020203" pitchFamily="18" charset="-78"/>
            </a:endParaRPr>
          </a:p>
        </p:txBody>
      </p:sp>
      <p:pic>
        <p:nvPicPr>
          <p:cNvPr id="2" name="Imagem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2152591" y="2152590"/>
            <a:ext cx="11163181" cy="6857999"/>
          </a:xfrm>
          <a:prstGeom prst="rect">
            <a:avLst/>
          </a:prstGeom>
        </p:spPr>
      </p:pic>
    </p:spTree>
    <p:extLst>
      <p:ext uri="{BB962C8B-B14F-4D97-AF65-F5344CB8AC3E}">
        <p14:creationId xmlns:p14="http://schemas.microsoft.com/office/powerpoint/2010/main" val="333017803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tângulo 7"/>
          <p:cNvSpPr/>
          <p:nvPr/>
        </p:nvSpPr>
        <p:spPr>
          <a:xfrm>
            <a:off x="6858000" y="-1"/>
            <a:ext cx="3086100" cy="4653643"/>
          </a:xfrm>
          <a:prstGeom prst="rect">
            <a:avLst/>
          </a:prstGeom>
          <a:solidFill>
            <a:srgbClr val="FAFA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CaixaDeTexto 13"/>
          <p:cNvSpPr txBox="1"/>
          <p:nvPr/>
        </p:nvSpPr>
        <p:spPr>
          <a:xfrm>
            <a:off x="146959" y="10891586"/>
            <a:ext cx="3694340" cy="553998"/>
          </a:xfrm>
          <a:prstGeom prst="rect">
            <a:avLst/>
          </a:prstGeom>
          <a:noFill/>
        </p:spPr>
        <p:txBody>
          <a:bodyPr wrap="square" rtlCol="0">
            <a:spAutoFit/>
          </a:bodyPr>
          <a:lstStyle/>
          <a:p>
            <a:r>
              <a:rPr lang="pt-BR" sz="3000" b="1" dirty="0" smtClean="0">
                <a:solidFill>
                  <a:schemeClr val="bg1"/>
                </a:solidFill>
                <a:latin typeface="Adobe Arabic" panose="02040503050201020203" pitchFamily="18" charset="-78"/>
                <a:cs typeface="Adobe Arabic" panose="02040503050201020203" pitchFamily="18" charset="-78"/>
              </a:rPr>
              <a:t>REFERÊNCIAS</a:t>
            </a:r>
            <a:endParaRPr lang="pt-BR" sz="3000" b="1" dirty="0">
              <a:solidFill>
                <a:schemeClr val="bg1"/>
              </a:solidFill>
              <a:latin typeface="Adobe Arabic" panose="02040503050201020203" pitchFamily="18" charset="-78"/>
              <a:cs typeface="Adobe Arabic" panose="02040503050201020203" pitchFamily="18" charset="-78"/>
            </a:endParaRPr>
          </a:p>
        </p:txBody>
      </p:sp>
      <p:sp>
        <p:nvSpPr>
          <p:cNvPr id="13" name="Fluxograma: Terminação 12"/>
          <p:cNvSpPr/>
          <p:nvPr/>
        </p:nvSpPr>
        <p:spPr>
          <a:xfrm>
            <a:off x="5176157" y="11445584"/>
            <a:ext cx="1110345" cy="490602"/>
          </a:xfrm>
          <a:prstGeom prst="flowChartTerminator">
            <a:avLst/>
          </a:prstGeom>
          <a:solidFill>
            <a:srgbClr val="2144C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 name="CaixaDeTexto 16"/>
          <p:cNvSpPr txBox="1"/>
          <p:nvPr/>
        </p:nvSpPr>
        <p:spPr>
          <a:xfrm>
            <a:off x="5324131" y="11490830"/>
            <a:ext cx="1479779" cy="400110"/>
          </a:xfrm>
          <a:prstGeom prst="rect">
            <a:avLst/>
          </a:prstGeom>
          <a:noFill/>
        </p:spPr>
        <p:txBody>
          <a:bodyPr wrap="square" rtlCol="0">
            <a:spAutoFit/>
          </a:bodyPr>
          <a:lstStyle/>
          <a:p>
            <a:r>
              <a:rPr lang="pt-BR" sz="2000" b="1" dirty="0" smtClean="0">
                <a:solidFill>
                  <a:schemeClr val="bg1"/>
                </a:solidFill>
                <a:latin typeface="Adobe Arabic" panose="02040503050201020203" pitchFamily="18" charset="-78"/>
                <a:cs typeface="Adobe Arabic" panose="02040503050201020203" pitchFamily="18" charset="-78"/>
              </a:rPr>
              <a:t>INÍCIO</a:t>
            </a:r>
            <a:endParaRPr lang="pt-BR" sz="2000" b="1" dirty="0">
              <a:solidFill>
                <a:schemeClr val="bg1"/>
              </a:solidFill>
              <a:latin typeface="Adobe Arabic" panose="02040503050201020203" pitchFamily="18" charset="-78"/>
              <a:cs typeface="Adobe Arabic" panose="02040503050201020203" pitchFamily="18" charset="-78"/>
            </a:endParaRPr>
          </a:p>
        </p:txBody>
      </p:sp>
      <p:sp>
        <p:nvSpPr>
          <p:cNvPr id="18" name="Fluxograma: Terminação 17"/>
          <p:cNvSpPr/>
          <p:nvPr/>
        </p:nvSpPr>
        <p:spPr>
          <a:xfrm>
            <a:off x="642257" y="11445584"/>
            <a:ext cx="1110345" cy="490602"/>
          </a:xfrm>
          <a:prstGeom prst="flowChartTerminator">
            <a:avLst/>
          </a:prstGeom>
          <a:solidFill>
            <a:srgbClr val="2144C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 name="CaixaDeTexto 18"/>
          <p:cNvSpPr txBox="1"/>
          <p:nvPr/>
        </p:nvSpPr>
        <p:spPr>
          <a:xfrm>
            <a:off x="724915" y="11490830"/>
            <a:ext cx="1479779" cy="400110"/>
          </a:xfrm>
          <a:prstGeom prst="rect">
            <a:avLst/>
          </a:prstGeom>
          <a:noFill/>
        </p:spPr>
        <p:txBody>
          <a:bodyPr wrap="square" rtlCol="0">
            <a:spAutoFit/>
          </a:bodyPr>
          <a:lstStyle/>
          <a:p>
            <a:r>
              <a:rPr lang="pt-BR" sz="2000" b="1" dirty="0" smtClean="0">
                <a:solidFill>
                  <a:schemeClr val="bg1"/>
                </a:solidFill>
                <a:latin typeface="Adobe Arabic" panose="02040503050201020203" pitchFamily="18" charset="-78"/>
                <a:cs typeface="Adobe Arabic" panose="02040503050201020203" pitchFamily="18" charset="-78"/>
              </a:rPr>
              <a:t>VOLTAR</a:t>
            </a:r>
            <a:endParaRPr lang="pt-BR" sz="2000" b="1" dirty="0">
              <a:solidFill>
                <a:schemeClr val="bg1"/>
              </a:solidFill>
              <a:latin typeface="Adobe Arabic" panose="02040503050201020203" pitchFamily="18" charset="-78"/>
              <a:cs typeface="Adobe Arabic" panose="02040503050201020203" pitchFamily="18" charset="-78"/>
            </a:endParaRPr>
          </a:p>
        </p:txBody>
      </p:sp>
      <p:sp>
        <p:nvSpPr>
          <p:cNvPr id="2" name="CaixaDeTexto 1"/>
          <p:cNvSpPr txBox="1"/>
          <p:nvPr/>
        </p:nvSpPr>
        <p:spPr>
          <a:xfrm>
            <a:off x="767442" y="3242419"/>
            <a:ext cx="5296578" cy="5262979"/>
          </a:xfrm>
          <a:prstGeom prst="rect">
            <a:avLst/>
          </a:prstGeom>
          <a:noFill/>
        </p:spPr>
        <p:txBody>
          <a:bodyPr wrap="square" rtlCol="0">
            <a:spAutoFit/>
          </a:bodyPr>
          <a:lstStyle/>
          <a:p>
            <a:pPr algn="just"/>
            <a:r>
              <a:rPr lang="pt-BR" sz="2800" dirty="0">
                <a:latin typeface="Adobe Arabic" panose="02040503050201020203" pitchFamily="18" charset="-78"/>
                <a:cs typeface="Adobe Arabic" panose="02040503050201020203" pitchFamily="18" charset="-78"/>
              </a:rPr>
              <a:t>O aplicativo Pré-natal do Homem foi criado a partir da pesquisa de mestrado intitulada ''Desenvolvimento de Aplicativo Móvel para Intervenção Educativa no Pré-natal do Homem'' da Universidade Estadual do Oeste do Paraná</a:t>
            </a:r>
            <a:r>
              <a:rPr lang="pt-BR" sz="2800" dirty="0" smtClean="0">
                <a:latin typeface="Adobe Arabic" panose="02040503050201020203" pitchFamily="18" charset="-78"/>
                <a:cs typeface="Adobe Arabic" panose="02040503050201020203" pitchFamily="18" charset="-78"/>
              </a:rPr>
              <a:t>.</a:t>
            </a:r>
          </a:p>
          <a:p>
            <a:pPr algn="just"/>
            <a:endParaRPr lang="pt-BR" sz="2800" dirty="0">
              <a:latin typeface="Adobe Arabic" panose="02040503050201020203" pitchFamily="18" charset="-78"/>
              <a:cs typeface="Adobe Arabic" panose="02040503050201020203" pitchFamily="18" charset="-78"/>
            </a:endParaRPr>
          </a:p>
          <a:p>
            <a:pPr algn="just"/>
            <a:r>
              <a:rPr lang="pt-BR" sz="2800" dirty="0">
                <a:latin typeface="Adobe Arabic" panose="02040503050201020203" pitchFamily="18" charset="-78"/>
                <a:cs typeface="Adobe Arabic" panose="02040503050201020203" pitchFamily="18" charset="-78"/>
              </a:rPr>
              <a:t>É gratuito e sem fins lucrativos.</a:t>
            </a:r>
          </a:p>
          <a:p>
            <a:pPr algn="just"/>
            <a:endParaRPr lang="pt-BR" sz="2800" dirty="0">
              <a:latin typeface="Adobe Arabic" panose="02040503050201020203" pitchFamily="18" charset="-78"/>
              <a:cs typeface="Adobe Arabic" panose="02040503050201020203" pitchFamily="18" charset="-78"/>
            </a:endParaRPr>
          </a:p>
          <a:p>
            <a:pPr algn="just"/>
            <a:r>
              <a:rPr lang="pt-BR" sz="2800" dirty="0">
                <a:latin typeface="Adobe Arabic" panose="02040503050201020203" pitchFamily="18" charset="-78"/>
                <a:cs typeface="Adobe Arabic" panose="02040503050201020203" pitchFamily="18" charset="-78"/>
              </a:rPr>
              <a:t>Registro provisório de propriedade intelectual e patentes de software junto ao instituto Nacional de Propriedade Industrial.</a:t>
            </a:r>
          </a:p>
        </p:txBody>
      </p:sp>
      <p:grpSp>
        <p:nvGrpSpPr>
          <p:cNvPr id="21" name="Grupo 20"/>
          <p:cNvGrpSpPr/>
          <p:nvPr/>
        </p:nvGrpSpPr>
        <p:grpSpPr>
          <a:xfrm>
            <a:off x="5176157" y="-3"/>
            <a:ext cx="4727121" cy="4653643"/>
            <a:chOff x="5216979" y="-1"/>
            <a:chExt cx="4727121" cy="4653643"/>
          </a:xfrm>
        </p:grpSpPr>
        <p:sp>
          <p:nvSpPr>
            <p:cNvPr id="22" name="Elipse 21"/>
            <p:cNvSpPr/>
            <p:nvPr/>
          </p:nvSpPr>
          <p:spPr>
            <a:xfrm>
              <a:off x="5216979" y="0"/>
              <a:ext cx="3282042" cy="3282042"/>
            </a:xfrm>
            <a:prstGeom prst="ellipse">
              <a:avLst/>
            </a:prstGeom>
            <a:solidFill>
              <a:srgbClr val="2144C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 name="Retângulo 22"/>
            <p:cNvSpPr/>
            <p:nvPr/>
          </p:nvSpPr>
          <p:spPr>
            <a:xfrm>
              <a:off x="6858000" y="-1"/>
              <a:ext cx="3086100" cy="4653643"/>
            </a:xfrm>
            <a:prstGeom prst="rect">
              <a:avLst/>
            </a:prstGeom>
            <a:solidFill>
              <a:srgbClr val="FAFA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12" name="CaixaDeTexto 11"/>
          <p:cNvSpPr txBox="1"/>
          <p:nvPr/>
        </p:nvSpPr>
        <p:spPr>
          <a:xfrm>
            <a:off x="2967722" y="1210134"/>
            <a:ext cx="7160077" cy="861774"/>
          </a:xfrm>
          <a:prstGeom prst="rect">
            <a:avLst/>
          </a:prstGeom>
          <a:noFill/>
        </p:spPr>
        <p:txBody>
          <a:bodyPr wrap="square" rtlCol="0">
            <a:spAutoFit/>
          </a:bodyPr>
          <a:lstStyle/>
          <a:p>
            <a:r>
              <a:rPr lang="pt-BR" sz="5000" dirty="0" smtClean="0">
                <a:solidFill>
                  <a:srgbClr val="2144C3"/>
                </a:solidFill>
                <a:latin typeface="Adobe Arabic" panose="02040503050201020203" pitchFamily="18" charset="-78"/>
                <a:cs typeface="Adobe Arabic" panose="02040503050201020203" pitchFamily="18" charset="-78"/>
              </a:rPr>
              <a:t>O APLICA</a:t>
            </a:r>
            <a:r>
              <a:rPr lang="pt-BR" sz="5000" b="1" dirty="0" smtClean="0">
                <a:solidFill>
                  <a:schemeClr val="bg1"/>
                </a:solidFill>
                <a:latin typeface="Adobe Arabic" panose="02040503050201020203" pitchFamily="18" charset="-78"/>
                <a:cs typeface="Adobe Arabic" panose="02040503050201020203" pitchFamily="18" charset="-78"/>
              </a:rPr>
              <a:t>TIVO</a:t>
            </a:r>
            <a:endParaRPr lang="pt-BR" sz="5000" b="1" dirty="0">
              <a:solidFill>
                <a:schemeClr val="bg1"/>
              </a:solidFill>
              <a:latin typeface="Adobe Arabic" panose="02040503050201020203" pitchFamily="18" charset="-78"/>
              <a:cs typeface="Adobe Arabic" panose="02040503050201020203" pitchFamily="18" charset="-78"/>
            </a:endParaRPr>
          </a:p>
        </p:txBody>
      </p:sp>
    </p:spTree>
    <p:extLst>
      <p:ext uri="{BB962C8B-B14F-4D97-AF65-F5344CB8AC3E}">
        <p14:creationId xmlns:p14="http://schemas.microsoft.com/office/powerpoint/2010/main" val="89769427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Fluxograma: Terminação 24"/>
          <p:cNvSpPr/>
          <p:nvPr/>
        </p:nvSpPr>
        <p:spPr>
          <a:xfrm>
            <a:off x="5210852" y="11502042"/>
            <a:ext cx="1110345" cy="490602"/>
          </a:xfrm>
          <a:prstGeom prst="flowChartTerminator">
            <a:avLst/>
          </a:prstGeom>
          <a:solidFill>
            <a:srgbClr val="22C2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6" name="CaixaDeTexto 25"/>
          <p:cNvSpPr txBox="1"/>
          <p:nvPr/>
        </p:nvSpPr>
        <p:spPr>
          <a:xfrm>
            <a:off x="5280249" y="11553529"/>
            <a:ext cx="3384096" cy="477054"/>
          </a:xfrm>
          <a:prstGeom prst="rect">
            <a:avLst/>
          </a:prstGeom>
          <a:noFill/>
        </p:spPr>
        <p:txBody>
          <a:bodyPr wrap="square" rtlCol="0">
            <a:spAutoFit/>
          </a:bodyPr>
          <a:lstStyle/>
          <a:p>
            <a:r>
              <a:rPr lang="pt-BR" sz="2500" b="1" dirty="0" smtClean="0">
                <a:solidFill>
                  <a:schemeClr val="bg1"/>
                </a:solidFill>
                <a:latin typeface="Adobe Arabic" panose="02040503050201020203" pitchFamily="18" charset="-78"/>
                <a:cs typeface="Adobe Arabic" panose="02040503050201020203" pitchFamily="18" charset="-78"/>
              </a:rPr>
              <a:t>INÍCIO</a:t>
            </a:r>
            <a:endParaRPr lang="pt-BR" sz="2500" b="1" dirty="0">
              <a:solidFill>
                <a:schemeClr val="bg1"/>
              </a:solidFill>
              <a:latin typeface="Adobe Arabic" panose="02040503050201020203" pitchFamily="18" charset="-78"/>
              <a:cs typeface="Adobe Arabic" panose="02040503050201020203" pitchFamily="18" charset="-78"/>
            </a:endParaRPr>
          </a:p>
        </p:txBody>
      </p:sp>
      <p:sp>
        <p:nvSpPr>
          <p:cNvPr id="31" name="Fluxograma: Terminação 30"/>
          <p:cNvSpPr/>
          <p:nvPr/>
        </p:nvSpPr>
        <p:spPr>
          <a:xfrm>
            <a:off x="637211" y="11502042"/>
            <a:ext cx="1110345" cy="490602"/>
          </a:xfrm>
          <a:prstGeom prst="flowChartTerminator">
            <a:avLst/>
          </a:prstGeom>
          <a:solidFill>
            <a:srgbClr val="22C2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8" name="CaixaDeTexto 27"/>
          <p:cNvSpPr txBox="1"/>
          <p:nvPr/>
        </p:nvSpPr>
        <p:spPr>
          <a:xfrm>
            <a:off x="587503" y="11532520"/>
            <a:ext cx="1597495" cy="477054"/>
          </a:xfrm>
          <a:prstGeom prst="rect">
            <a:avLst/>
          </a:prstGeom>
          <a:noFill/>
        </p:spPr>
        <p:txBody>
          <a:bodyPr wrap="square" rtlCol="0">
            <a:spAutoFit/>
          </a:bodyPr>
          <a:lstStyle/>
          <a:p>
            <a:r>
              <a:rPr lang="pt-BR" sz="2500" b="1" dirty="0" smtClean="0">
                <a:solidFill>
                  <a:schemeClr val="bg1"/>
                </a:solidFill>
                <a:latin typeface="Adobe Arabic" panose="02040503050201020203" pitchFamily="18" charset="-78"/>
                <a:cs typeface="Adobe Arabic" panose="02040503050201020203" pitchFamily="18" charset="-78"/>
              </a:rPr>
              <a:t>VOLTAR</a:t>
            </a:r>
            <a:endParaRPr lang="pt-BR" sz="2500" b="1" dirty="0">
              <a:solidFill>
                <a:schemeClr val="bg1"/>
              </a:solidFill>
              <a:latin typeface="Adobe Arabic" panose="02040503050201020203" pitchFamily="18" charset="-78"/>
              <a:cs typeface="Adobe Arabic" panose="02040503050201020203" pitchFamily="18" charset="-78"/>
            </a:endParaRPr>
          </a:p>
        </p:txBody>
      </p:sp>
      <p:pic>
        <p:nvPicPr>
          <p:cNvPr id="3" name="Imagem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20989"/>
            <a:ext cx="6858000" cy="9698461"/>
          </a:xfrm>
          <a:prstGeom prst="rect">
            <a:avLst/>
          </a:prstGeom>
        </p:spPr>
      </p:pic>
    </p:spTree>
    <p:extLst>
      <p:ext uri="{BB962C8B-B14F-4D97-AF65-F5344CB8AC3E}">
        <p14:creationId xmlns:p14="http://schemas.microsoft.com/office/powerpoint/2010/main" val="127621059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Fluxograma: Terminação 24"/>
          <p:cNvSpPr/>
          <p:nvPr/>
        </p:nvSpPr>
        <p:spPr>
          <a:xfrm>
            <a:off x="5210852" y="11502042"/>
            <a:ext cx="1110345" cy="490602"/>
          </a:xfrm>
          <a:prstGeom prst="flowChartTerminator">
            <a:avLst/>
          </a:prstGeom>
          <a:solidFill>
            <a:srgbClr val="22C2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6" name="CaixaDeTexto 25"/>
          <p:cNvSpPr txBox="1"/>
          <p:nvPr/>
        </p:nvSpPr>
        <p:spPr>
          <a:xfrm>
            <a:off x="5280249" y="11553529"/>
            <a:ext cx="3384096" cy="477054"/>
          </a:xfrm>
          <a:prstGeom prst="rect">
            <a:avLst/>
          </a:prstGeom>
          <a:noFill/>
        </p:spPr>
        <p:txBody>
          <a:bodyPr wrap="square" rtlCol="0">
            <a:spAutoFit/>
          </a:bodyPr>
          <a:lstStyle/>
          <a:p>
            <a:r>
              <a:rPr lang="pt-BR" sz="2500" b="1" dirty="0" smtClean="0">
                <a:solidFill>
                  <a:schemeClr val="bg1"/>
                </a:solidFill>
                <a:latin typeface="Adobe Arabic" panose="02040503050201020203" pitchFamily="18" charset="-78"/>
                <a:cs typeface="Adobe Arabic" panose="02040503050201020203" pitchFamily="18" charset="-78"/>
              </a:rPr>
              <a:t>INÍCIO</a:t>
            </a:r>
            <a:endParaRPr lang="pt-BR" sz="2500" b="1" dirty="0">
              <a:solidFill>
                <a:schemeClr val="bg1"/>
              </a:solidFill>
              <a:latin typeface="Adobe Arabic" panose="02040503050201020203" pitchFamily="18" charset="-78"/>
              <a:cs typeface="Adobe Arabic" panose="02040503050201020203" pitchFamily="18" charset="-78"/>
            </a:endParaRPr>
          </a:p>
        </p:txBody>
      </p:sp>
      <p:sp>
        <p:nvSpPr>
          <p:cNvPr id="31" name="Fluxograma: Terminação 30"/>
          <p:cNvSpPr/>
          <p:nvPr/>
        </p:nvSpPr>
        <p:spPr>
          <a:xfrm>
            <a:off x="637211" y="11502042"/>
            <a:ext cx="1110345" cy="490602"/>
          </a:xfrm>
          <a:prstGeom prst="flowChartTerminator">
            <a:avLst/>
          </a:prstGeom>
          <a:solidFill>
            <a:srgbClr val="22C2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8" name="CaixaDeTexto 27"/>
          <p:cNvSpPr txBox="1"/>
          <p:nvPr/>
        </p:nvSpPr>
        <p:spPr>
          <a:xfrm>
            <a:off x="587503" y="11532520"/>
            <a:ext cx="1597495" cy="477054"/>
          </a:xfrm>
          <a:prstGeom prst="rect">
            <a:avLst/>
          </a:prstGeom>
          <a:noFill/>
        </p:spPr>
        <p:txBody>
          <a:bodyPr wrap="square" rtlCol="0">
            <a:spAutoFit/>
          </a:bodyPr>
          <a:lstStyle/>
          <a:p>
            <a:r>
              <a:rPr lang="pt-BR" sz="2500" b="1" dirty="0" smtClean="0">
                <a:solidFill>
                  <a:schemeClr val="bg1"/>
                </a:solidFill>
                <a:latin typeface="Adobe Arabic" panose="02040503050201020203" pitchFamily="18" charset="-78"/>
                <a:cs typeface="Adobe Arabic" panose="02040503050201020203" pitchFamily="18" charset="-78"/>
              </a:rPr>
              <a:t>VOLTAR</a:t>
            </a:r>
            <a:endParaRPr lang="pt-BR" sz="2500" b="1" dirty="0">
              <a:solidFill>
                <a:schemeClr val="bg1"/>
              </a:solidFill>
              <a:latin typeface="Adobe Arabic" panose="02040503050201020203" pitchFamily="18" charset="-78"/>
              <a:cs typeface="Adobe Arabic" panose="02040503050201020203" pitchFamily="18" charset="-78"/>
            </a:endParaRPr>
          </a:p>
        </p:txBody>
      </p:sp>
      <p:pic>
        <p:nvPicPr>
          <p:cNvPr id="2" name="Imagem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75269"/>
            <a:ext cx="6858000" cy="9698461"/>
          </a:xfrm>
          <a:prstGeom prst="rect">
            <a:avLst/>
          </a:prstGeom>
        </p:spPr>
      </p:pic>
    </p:spTree>
    <p:extLst>
      <p:ext uri="{BB962C8B-B14F-4D97-AF65-F5344CB8AC3E}">
        <p14:creationId xmlns:p14="http://schemas.microsoft.com/office/powerpoint/2010/main" val="337902881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Fluxograma: Terminação 17"/>
          <p:cNvSpPr/>
          <p:nvPr/>
        </p:nvSpPr>
        <p:spPr>
          <a:xfrm>
            <a:off x="-610" y="5769227"/>
            <a:ext cx="3102429" cy="611111"/>
          </a:xfrm>
          <a:prstGeom prst="flowChartTerminator">
            <a:avLst/>
          </a:prstGeom>
          <a:solidFill>
            <a:srgbClr val="22C2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rgbClr val="22C2A4"/>
              </a:solidFill>
            </a:endParaRPr>
          </a:p>
        </p:txBody>
      </p:sp>
      <p:grpSp>
        <p:nvGrpSpPr>
          <p:cNvPr id="19" name="Grupo 18"/>
          <p:cNvGrpSpPr/>
          <p:nvPr/>
        </p:nvGrpSpPr>
        <p:grpSpPr>
          <a:xfrm>
            <a:off x="5216979" y="-1"/>
            <a:ext cx="4727121" cy="4653643"/>
            <a:chOff x="5216979" y="-1"/>
            <a:chExt cx="4727121" cy="4653643"/>
          </a:xfrm>
        </p:grpSpPr>
        <p:sp>
          <p:nvSpPr>
            <p:cNvPr id="7" name="Elipse 6"/>
            <p:cNvSpPr/>
            <p:nvPr/>
          </p:nvSpPr>
          <p:spPr>
            <a:xfrm>
              <a:off x="5216979" y="0"/>
              <a:ext cx="3282042" cy="3282042"/>
            </a:xfrm>
            <a:prstGeom prst="ellipse">
              <a:avLst/>
            </a:prstGeom>
            <a:solidFill>
              <a:srgbClr val="22C2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Retângulo 7"/>
            <p:cNvSpPr/>
            <p:nvPr/>
          </p:nvSpPr>
          <p:spPr>
            <a:xfrm>
              <a:off x="6858000" y="-1"/>
              <a:ext cx="3086100" cy="4653643"/>
            </a:xfrm>
            <a:prstGeom prst="rect">
              <a:avLst/>
            </a:prstGeom>
            <a:solidFill>
              <a:srgbClr val="FAFA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12" name="CaixaDeTexto 11"/>
          <p:cNvSpPr txBox="1"/>
          <p:nvPr/>
        </p:nvSpPr>
        <p:spPr>
          <a:xfrm>
            <a:off x="1705520" y="1278714"/>
            <a:ext cx="7160077" cy="861774"/>
          </a:xfrm>
          <a:prstGeom prst="rect">
            <a:avLst/>
          </a:prstGeom>
          <a:noFill/>
        </p:spPr>
        <p:txBody>
          <a:bodyPr wrap="square" rtlCol="0">
            <a:spAutoFit/>
          </a:bodyPr>
          <a:lstStyle/>
          <a:p>
            <a:r>
              <a:rPr lang="pt-BR" sz="5000" dirty="0" smtClean="0">
                <a:solidFill>
                  <a:srgbClr val="22C2A4"/>
                </a:solidFill>
                <a:latin typeface="Adobe Arabic" panose="02040503050201020203" pitchFamily="18" charset="-78"/>
                <a:cs typeface="Adobe Arabic" panose="02040503050201020203" pitchFamily="18" charset="-78"/>
              </a:rPr>
              <a:t>ALEITAMENTO </a:t>
            </a:r>
            <a:r>
              <a:rPr lang="pt-BR" sz="3400" b="1" dirty="0" smtClean="0">
                <a:solidFill>
                  <a:schemeClr val="bg1"/>
                </a:solidFill>
                <a:latin typeface="Adobe Arabic" panose="02040503050201020203" pitchFamily="18" charset="-78"/>
                <a:cs typeface="Adobe Arabic" panose="02040503050201020203" pitchFamily="18" charset="-78"/>
              </a:rPr>
              <a:t>MATERNO</a:t>
            </a:r>
            <a:endParaRPr lang="pt-BR" sz="3400" b="1" dirty="0">
              <a:solidFill>
                <a:schemeClr val="bg1"/>
              </a:solidFill>
              <a:latin typeface="Adobe Arabic" panose="02040503050201020203" pitchFamily="18" charset="-78"/>
              <a:cs typeface="Adobe Arabic" panose="02040503050201020203" pitchFamily="18" charset="-78"/>
            </a:endParaRPr>
          </a:p>
        </p:txBody>
      </p:sp>
      <p:sp>
        <p:nvSpPr>
          <p:cNvPr id="9" name="CaixaDeTexto 8"/>
          <p:cNvSpPr txBox="1"/>
          <p:nvPr/>
        </p:nvSpPr>
        <p:spPr>
          <a:xfrm>
            <a:off x="352089" y="5804284"/>
            <a:ext cx="3102429" cy="553998"/>
          </a:xfrm>
          <a:prstGeom prst="rect">
            <a:avLst/>
          </a:prstGeom>
          <a:noFill/>
        </p:spPr>
        <p:txBody>
          <a:bodyPr wrap="square" rtlCol="0">
            <a:spAutoFit/>
          </a:bodyPr>
          <a:lstStyle/>
          <a:p>
            <a:r>
              <a:rPr lang="pt-BR" sz="3000" b="1" dirty="0" smtClean="0">
                <a:solidFill>
                  <a:schemeClr val="bg1"/>
                </a:solidFill>
                <a:latin typeface="Adobe Arabic" panose="02040503050201020203" pitchFamily="18" charset="-78"/>
                <a:cs typeface="Adobe Arabic" panose="02040503050201020203" pitchFamily="18" charset="-78"/>
              </a:rPr>
              <a:t>CONCEITO</a:t>
            </a:r>
            <a:endParaRPr lang="pt-BR" sz="3000" b="1" dirty="0">
              <a:solidFill>
                <a:schemeClr val="bg1"/>
              </a:solidFill>
              <a:latin typeface="Adobe Arabic" panose="02040503050201020203" pitchFamily="18" charset="-78"/>
              <a:cs typeface="Adobe Arabic" panose="02040503050201020203" pitchFamily="18" charset="-78"/>
            </a:endParaRPr>
          </a:p>
        </p:txBody>
      </p:sp>
      <p:sp>
        <p:nvSpPr>
          <p:cNvPr id="13" name="Fluxograma: Terminação 12"/>
          <p:cNvSpPr/>
          <p:nvPr/>
        </p:nvSpPr>
        <p:spPr>
          <a:xfrm>
            <a:off x="3472" y="6475370"/>
            <a:ext cx="3102429" cy="611111"/>
          </a:xfrm>
          <a:prstGeom prst="flowChartTerminator">
            <a:avLst/>
          </a:prstGeom>
          <a:solidFill>
            <a:srgbClr val="22C2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rgbClr val="22C2A4"/>
              </a:solidFill>
            </a:endParaRPr>
          </a:p>
        </p:txBody>
      </p:sp>
      <p:sp>
        <p:nvSpPr>
          <p:cNvPr id="17" name="CaixaDeTexto 16"/>
          <p:cNvSpPr txBox="1"/>
          <p:nvPr/>
        </p:nvSpPr>
        <p:spPr>
          <a:xfrm>
            <a:off x="-610" y="6526299"/>
            <a:ext cx="3849459" cy="553998"/>
          </a:xfrm>
          <a:prstGeom prst="rect">
            <a:avLst/>
          </a:prstGeom>
          <a:noFill/>
        </p:spPr>
        <p:txBody>
          <a:bodyPr wrap="square" rtlCol="0">
            <a:spAutoFit/>
          </a:bodyPr>
          <a:lstStyle/>
          <a:p>
            <a:r>
              <a:rPr lang="pt-BR" sz="3000" b="1" dirty="0" smtClean="0">
                <a:solidFill>
                  <a:schemeClr val="bg1"/>
                </a:solidFill>
                <a:latin typeface="Adobe Arabic" panose="02040503050201020203" pitchFamily="18" charset="-78"/>
                <a:cs typeface="Adobe Arabic" panose="02040503050201020203" pitchFamily="18" charset="-78"/>
              </a:rPr>
              <a:t>TIPOS ALEITAMENTO</a:t>
            </a:r>
            <a:endParaRPr lang="pt-BR" sz="3000" b="1" dirty="0">
              <a:solidFill>
                <a:schemeClr val="bg1"/>
              </a:solidFill>
              <a:latin typeface="Adobe Arabic" panose="02040503050201020203" pitchFamily="18" charset="-78"/>
              <a:cs typeface="Adobe Arabic" panose="02040503050201020203" pitchFamily="18" charset="-78"/>
            </a:endParaRPr>
          </a:p>
        </p:txBody>
      </p:sp>
      <p:sp>
        <p:nvSpPr>
          <p:cNvPr id="20" name="Fluxograma: Terminação 19"/>
          <p:cNvSpPr/>
          <p:nvPr/>
        </p:nvSpPr>
        <p:spPr>
          <a:xfrm>
            <a:off x="-610" y="7184370"/>
            <a:ext cx="3102429" cy="611111"/>
          </a:xfrm>
          <a:prstGeom prst="flowChartTerminator">
            <a:avLst/>
          </a:prstGeom>
          <a:solidFill>
            <a:srgbClr val="22C2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rgbClr val="22C2A4"/>
              </a:solidFill>
            </a:endParaRPr>
          </a:p>
        </p:txBody>
      </p:sp>
      <p:sp>
        <p:nvSpPr>
          <p:cNvPr id="21" name="CaixaDeTexto 20"/>
          <p:cNvSpPr txBox="1"/>
          <p:nvPr/>
        </p:nvSpPr>
        <p:spPr>
          <a:xfrm>
            <a:off x="-610" y="7289651"/>
            <a:ext cx="3702500" cy="477054"/>
          </a:xfrm>
          <a:prstGeom prst="rect">
            <a:avLst/>
          </a:prstGeom>
          <a:noFill/>
        </p:spPr>
        <p:txBody>
          <a:bodyPr wrap="square" rtlCol="0">
            <a:spAutoFit/>
          </a:bodyPr>
          <a:lstStyle/>
          <a:p>
            <a:r>
              <a:rPr lang="pt-BR" sz="2400" b="1" dirty="0" smtClean="0">
                <a:solidFill>
                  <a:schemeClr val="bg1"/>
                </a:solidFill>
                <a:latin typeface="Adobe Arabic" panose="02040503050201020203" pitchFamily="18" charset="-78"/>
                <a:cs typeface="Adobe Arabic" panose="02040503050201020203" pitchFamily="18" charset="-78"/>
              </a:rPr>
              <a:t>INTRODUÇÃO ALIMENTAR</a:t>
            </a:r>
            <a:endParaRPr lang="pt-BR" sz="2400" b="1" dirty="0">
              <a:solidFill>
                <a:schemeClr val="bg1"/>
              </a:solidFill>
              <a:latin typeface="Adobe Arabic" panose="02040503050201020203" pitchFamily="18" charset="-78"/>
              <a:cs typeface="Adobe Arabic" panose="02040503050201020203" pitchFamily="18" charset="-78"/>
            </a:endParaRPr>
          </a:p>
        </p:txBody>
      </p:sp>
      <p:grpSp>
        <p:nvGrpSpPr>
          <p:cNvPr id="3" name="Grupo 2"/>
          <p:cNvGrpSpPr/>
          <p:nvPr/>
        </p:nvGrpSpPr>
        <p:grpSpPr>
          <a:xfrm>
            <a:off x="4738214" y="11353850"/>
            <a:ext cx="3444239" cy="490602"/>
            <a:chOff x="2902002" y="7634061"/>
            <a:chExt cx="3444239" cy="490602"/>
          </a:xfrm>
        </p:grpSpPr>
        <p:sp>
          <p:nvSpPr>
            <p:cNvPr id="22" name="Fluxograma: Terminação 21"/>
            <p:cNvSpPr/>
            <p:nvPr/>
          </p:nvSpPr>
          <p:spPr>
            <a:xfrm>
              <a:off x="2902002" y="7634061"/>
              <a:ext cx="1110345" cy="490602"/>
            </a:xfrm>
            <a:prstGeom prst="flowChartTerminator">
              <a:avLst/>
            </a:prstGeom>
            <a:solidFill>
              <a:srgbClr val="22C2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 name="CaixaDeTexto 22"/>
            <p:cNvSpPr txBox="1"/>
            <p:nvPr/>
          </p:nvSpPr>
          <p:spPr>
            <a:xfrm>
              <a:off x="2962145" y="7639977"/>
              <a:ext cx="3384096" cy="477054"/>
            </a:xfrm>
            <a:prstGeom prst="rect">
              <a:avLst/>
            </a:prstGeom>
            <a:noFill/>
          </p:spPr>
          <p:txBody>
            <a:bodyPr wrap="square" rtlCol="0">
              <a:spAutoFit/>
            </a:bodyPr>
            <a:lstStyle/>
            <a:p>
              <a:r>
                <a:rPr lang="pt-BR" sz="2500" b="1" dirty="0" smtClean="0">
                  <a:solidFill>
                    <a:schemeClr val="bg1"/>
                  </a:solidFill>
                  <a:latin typeface="Adobe Arabic" panose="02040503050201020203" pitchFamily="18" charset="-78"/>
                  <a:cs typeface="Adobe Arabic" panose="02040503050201020203" pitchFamily="18" charset="-78"/>
                </a:rPr>
                <a:t>INÍCIO</a:t>
              </a:r>
              <a:endParaRPr lang="pt-BR" sz="2500" b="1" dirty="0">
                <a:solidFill>
                  <a:schemeClr val="bg1"/>
                </a:solidFill>
                <a:latin typeface="Adobe Arabic" panose="02040503050201020203" pitchFamily="18" charset="-78"/>
                <a:cs typeface="Adobe Arabic" panose="02040503050201020203" pitchFamily="18" charset="-78"/>
              </a:endParaRPr>
            </a:p>
          </p:txBody>
        </p:sp>
      </p:grpSp>
      <p:grpSp>
        <p:nvGrpSpPr>
          <p:cNvPr id="16" name="Grupo 15"/>
          <p:cNvGrpSpPr/>
          <p:nvPr/>
        </p:nvGrpSpPr>
        <p:grpSpPr>
          <a:xfrm>
            <a:off x="844394" y="11338648"/>
            <a:ext cx="3384096" cy="490602"/>
            <a:chOff x="2902002" y="7634061"/>
            <a:chExt cx="3384096" cy="490602"/>
          </a:xfrm>
        </p:grpSpPr>
        <p:sp>
          <p:nvSpPr>
            <p:cNvPr id="24" name="Fluxograma: Terminação 23"/>
            <p:cNvSpPr/>
            <p:nvPr/>
          </p:nvSpPr>
          <p:spPr>
            <a:xfrm>
              <a:off x="2902002" y="7634061"/>
              <a:ext cx="1110345" cy="490602"/>
            </a:xfrm>
            <a:prstGeom prst="flowChartTerminator">
              <a:avLst/>
            </a:prstGeom>
            <a:solidFill>
              <a:srgbClr val="22C2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5" name="CaixaDeTexto 24"/>
            <p:cNvSpPr txBox="1"/>
            <p:nvPr/>
          </p:nvSpPr>
          <p:spPr>
            <a:xfrm>
              <a:off x="2902002" y="7640835"/>
              <a:ext cx="3384096" cy="477054"/>
            </a:xfrm>
            <a:prstGeom prst="rect">
              <a:avLst/>
            </a:prstGeom>
            <a:noFill/>
          </p:spPr>
          <p:txBody>
            <a:bodyPr wrap="square" rtlCol="0">
              <a:spAutoFit/>
            </a:bodyPr>
            <a:lstStyle/>
            <a:p>
              <a:r>
                <a:rPr lang="pt-BR" sz="2500" b="1" dirty="0" smtClean="0">
                  <a:solidFill>
                    <a:schemeClr val="bg1"/>
                  </a:solidFill>
                  <a:latin typeface="Adobe Arabic" panose="02040503050201020203" pitchFamily="18" charset="-78"/>
                  <a:cs typeface="Adobe Arabic" panose="02040503050201020203" pitchFamily="18" charset="-78"/>
                </a:rPr>
                <a:t>VOLTAR</a:t>
              </a:r>
              <a:endParaRPr lang="pt-BR" sz="2500" b="1" dirty="0">
                <a:solidFill>
                  <a:schemeClr val="bg1"/>
                </a:solidFill>
                <a:latin typeface="Adobe Arabic" panose="02040503050201020203" pitchFamily="18" charset="-78"/>
                <a:cs typeface="Adobe Arabic" panose="02040503050201020203" pitchFamily="18" charset="-78"/>
              </a:endParaRPr>
            </a:p>
          </p:txBody>
        </p:sp>
      </p:grpSp>
    </p:spTree>
    <p:extLst>
      <p:ext uri="{BB962C8B-B14F-4D97-AF65-F5344CB8AC3E}">
        <p14:creationId xmlns:p14="http://schemas.microsoft.com/office/powerpoint/2010/main" val="263822478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upo 18"/>
          <p:cNvGrpSpPr/>
          <p:nvPr/>
        </p:nvGrpSpPr>
        <p:grpSpPr>
          <a:xfrm>
            <a:off x="5216979" y="-1"/>
            <a:ext cx="4727121" cy="4653643"/>
            <a:chOff x="5216979" y="-1"/>
            <a:chExt cx="4727121" cy="4653643"/>
          </a:xfrm>
        </p:grpSpPr>
        <p:sp>
          <p:nvSpPr>
            <p:cNvPr id="7" name="Elipse 6"/>
            <p:cNvSpPr/>
            <p:nvPr/>
          </p:nvSpPr>
          <p:spPr>
            <a:xfrm>
              <a:off x="5216979" y="0"/>
              <a:ext cx="3282042" cy="3282042"/>
            </a:xfrm>
            <a:prstGeom prst="ellipse">
              <a:avLst/>
            </a:prstGeom>
            <a:solidFill>
              <a:srgbClr val="22C2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Retângulo 7"/>
            <p:cNvSpPr/>
            <p:nvPr/>
          </p:nvSpPr>
          <p:spPr>
            <a:xfrm>
              <a:off x="6858000" y="-1"/>
              <a:ext cx="3086100" cy="4653643"/>
            </a:xfrm>
            <a:prstGeom prst="rect">
              <a:avLst/>
            </a:prstGeom>
            <a:solidFill>
              <a:srgbClr val="FAFA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12" name="CaixaDeTexto 11"/>
          <p:cNvSpPr txBox="1"/>
          <p:nvPr/>
        </p:nvSpPr>
        <p:spPr>
          <a:xfrm>
            <a:off x="1682660" y="1278714"/>
            <a:ext cx="7160077" cy="861774"/>
          </a:xfrm>
          <a:prstGeom prst="rect">
            <a:avLst/>
          </a:prstGeom>
          <a:noFill/>
        </p:spPr>
        <p:txBody>
          <a:bodyPr wrap="square" rtlCol="0">
            <a:spAutoFit/>
          </a:bodyPr>
          <a:lstStyle/>
          <a:p>
            <a:r>
              <a:rPr lang="pt-BR" sz="5000" dirty="0" smtClean="0">
                <a:solidFill>
                  <a:srgbClr val="22C2A4"/>
                </a:solidFill>
                <a:latin typeface="Adobe Arabic" panose="02040503050201020203" pitchFamily="18" charset="-78"/>
                <a:cs typeface="Adobe Arabic" panose="02040503050201020203" pitchFamily="18" charset="-78"/>
              </a:rPr>
              <a:t>ALEITAMENTO </a:t>
            </a:r>
            <a:r>
              <a:rPr lang="pt-BR" sz="3400" b="1" dirty="0" smtClean="0">
                <a:solidFill>
                  <a:schemeClr val="bg1"/>
                </a:solidFill>
                <a:latin typeface="Adobe Arabic" panose="02040503050201020203" pitchFamily="18" charset="-78"/>
                <a:cs typeface="Adobe Arabic" panose="02040503050201020203" pitchFamily="18" charset="-78"/>
              </a:rPr>
              <a:t>CONCEITO</a:t>
            </a:r>
            <a:endParaRPr lang="pt-BR" sz="3400" b="1" dirty="0">
              <a:solidFill>
                <a:schemeClr val="bg1"/>
              </a:solidFill>
              <a:latin typeface="Adobe Arabic" panose="02040503050201020203" pitchFamily="18" charset="-78"/>
              <a:cs typeface="Adobe Arabic" panose="02040503050201020203" pitchFamily="18" charset="-78"/>
            </a:endParaRPr>
          </a:p>
        </p:txBody>
      </p:sp>
      <p:grpSp>
        <p:nvGrpSpPr>
          <p:cNvPr id="3" name="Grupo 2"/>
          <p:cNvGrpSpPr/>
          <p:nvPr/>
        </p:nvGrpSpPr>
        <p:grpSpPr>
          <a:xfrm>
            <a:off x="4738214" y="11353850"/>
            <a:ext cx="3444239" cy="490602"/>
            <a:chOff x="2902002" y="7634061"/>
            <a:chExt cx="3444239" cy="490602"/>
          </a:xfrm>
        </p:grpSpPr>
        <p:sp>
          <p:nvSpPr>
            <p:cNvPr id="22" name="Fluxograma: Terminação 21"/>
            <p:cNvSpPr/>
            <p:nvPr/>
          </p:nvSpPr>
          <p:spPr>
            <a:xfrm>
              <a:off x="2902002" y="7634061"/>
              <a:ext cx="1110345" cy="490602"/>
            </a:xfrm>
            <a:prstGeom prst="flowChartTerminator">
              <a:avLst/>
            </a:prstGeom>
            <a:solidFill>
              <a:srgbClr val="22C2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 name="CaixaDeTexto 22"/>
            <p:cNvSpPr txBox="1"/>
            <p:nvPr/>
          </p:nvSpPr>
          <p:spPr>
            <a:xfrm>
              <a:off x="2962145" y="7639977"/>
              <a:ext cx="3384096" cy="477054"/>
            </a:xfrm>
            <a:prstGeom prst="rect">
              <a:avLst/>
            </a:prstGeom>
            <a:noFill/>
          </p:spPr>
          <p:txBody>
            <a:bodyPr wrap="square" rtlCol="0">
              <a:spAutoFit/>
            </a:bodyPr>
            <a:lstStyle/>
            <a:p>
              <a:r>
                <a:rPr lang="pt-BR" sz="2500" b="1" dirty="0" smtClean="0">
                  <a:solidFill>
                    <a:schemeClr val="bg1"/>
                  </a:solidFill>
                  <a:latin typeface="Adobe Arabic" panose="02040503050201020203" pitchFamily="18" charset="-78"/>
                  <a:cs typeface="Adobe Arabic" panose="02040503050201020203" pitchFamily="18" charset="-78"/>
                </a:rPr>
                <a:t>INÍCIO</a:t>
              </a:r>
              <a:endParaRPr lang="pt-BR" sz="2500" b="1" dirty="0">
                <a:solidFill>
                  <a:schemeClr val="bg1"/>
                </a:solidFill>
                <a:latin typeface="Adobe Arabic" panose="02040503050201020203" pitchFamily="18" charset="-78"/>
                <a:cs typeface="Adobe Arabic" panose="02040503050201020203" pitchFamily="18" charset="-78"/>
              </a:endParaRPr>
            </a:p>
          </p:txBody>
        </p:sp>
      </p:grpSp>
      <p:grpSp>
        <p:nvGrpSpPr>
          <p:cNvPr id="16" name="Grupo 15"/>
          <p:cNvGrpSpPr/>
          <p:nvPr/>
        </p:nvGrpSpPr>
        <p:grpSpPr>
          <a:xfrm>
            <a:off x="844394" y="11338648"/>
            <a:ext cx="3384096" cy="490602"/>
            <a:chOff x="2902002" y="7634061"/>
            <a:chExt cx="3384096" cy="490602"/>
          </a:xfrm>
        </p:grpSpPr>
        <p:sp>
          <p:nvSpPr>
            <p:cNvPr id="24" name="Fluxograma: Terminação 23"/>
            <p:cNvSpPr/>
            <p:nvPr/>
          </p:nvSpPr>
          <p:spPr>
            <a:xfrm>
              <a:off x="2902002" y="7634061"/>
              <a:ext cx="1110345" cy="490602"/>
            </a:xfrm>
            <a:prstGeom prst="flowChartTerminator">
              <a:avLst/>
            </a:prstGeom>
            <a:solidFill>
              <a:srgbClr val="22C2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5" name="CaixaDeTexto 24"/>
            <p:cNvSpPr txBox="1"/>
            <p:nvPr/>
          </p:nvSpPr>
          <p:spPr>
            <a:xfrm>
              <a:off x="2902002" y="7640835"/>
              <a:ext cx="3384096" cy="477054"/>
            </a:xfrm>
            <a:prstGeom prst="rect">
              <a:avLst/>
            </a:prstGeom>
            <a:noFill/>
          </p:spPr>
          <p:txBody>
            <a:bodyPr wrap="square" rtlCol="0">
              <a:spAutoFit/>
            </a:bodyPr>
            <a:lstStyle/>
            <a:p>
              <a:r>
                <a:rPr lang="pt-BR" sz="2500" b="1" dirty="0" smtClean="0">
                  <a:solidFill>
                    <a:schemeClr val="bg1"/>
                  </a:solidFill>
                  <a:latin typeface="Adobe Arabic" panose="02040503050201020203" pitchFamily="18" charset="-78"/>
                  <a:cs typeface="Adobe Arabic" panose="02040503050201020203" pitchFamily="18" charset="-78"/>
                </a:rPr>
                <a:t>VOLTAR</a:t>
              </a:r>
              <a:endParaRPr lang="pt-BR" sz="2500" b="1" dirty="0">
                <a:solidFill>
                  <a:schemeClr val="bg1"/>
                </a:solidFill>
                <a:latin typeface="Adobe Arabic" panose="02040503050201020203" pitchFamily="18" charset="-78"/>
                <a:cs typeface="Adobe Arabic" panose="02040503050201020203" pitchFamily="18" charset="-78"/>
              </a:endParaRPr>
            </a:p>
          </p:txBody>
        </p:sp>
      </p:grpSp>
      <p:sp>
        <p:nvSpPr>
          <p:cNvPr id="26" name="CaixaDeTexto 25"/>
          <p:cNvSpPr txBox="1"/>
          <p:nvPr/>
        </p:nvSpPr>
        <p:spPr>
          <a:xfrm>
            <a:off x="501597" y="2974761"/>
            <a:ext cx="5813309" cy="5663089"/>
          </a:xfrm>
          <a:prstGeom prst="rect">
            <a:avLst/>
          </a:prstGeom>
          <a:noFill/>
        </p:spPr>
        <p:txBody>
          <a:bodyPr wrap="square" rtlCol="0">
            <a:spAutoFit/>
          </a:bodyPr>
          <a:lstStyle/>
          <a:p>
            <a:pPr algn="just"/>
            <a:r>
              <a:rPr lang="pt-BR" sz="2800" dirty="0">
                <a:latin typeface="Adobe Arabic" panose="02040503050201020203" pitchFamily="18" charset="-78"/>
                <a:cs typeface="Adobe Arabic" panose="02040503050201020203" pitchFamily="18" charset="-78"/>
              </a:rPr>
              <a:t>Único e inigualável, o leite materno é o alimento ideal para a criança, pois é totalmente adaptado às suas necessidades nos  primeiros anos de vida. Não existe outro leite igual, nem parecido.</a:t>
            </a:r>
          </a:p>
          <a:p>
            <a:pPr algn="just"/>
            <a:endParaRPr lang="pt-BR" sz="2800" dirty="0">
              <a:latin typeface="Adobe Arabic" panose="02040503050201020203" pitchFamily="18" charset="-78"/>
              <a:cs typeface="Adobe Arabic" panose="02040503050201020203" pitchFamily="18" charset="-78"/>
            </a:endParaRPr>
          </a:p>
          <a:p>
            <a:pPr algn="just"/>
            <a:r>
              <a:rPr lang="pt-BR" sz="2800" dirty="0">
                <a:latin typeface="Adobe Arabic" panose="02040503050201020203" pitchFamily="18" charset="-78"/>
                <a:cs typeface="Adobe Arabic" panose="02040503050201020203" pitchFamily="18" charset="-78"/>
              </a:rPr>
              <a:t>Produzido naturalmente pelo corpo da mulher, o leite materno é o único que  contém anticorpos e outras substâncias que protegem a criança de infecções  comuns enquanto ela estiver sendo amamentada, como diarreias, infecções  respiratórias, infecções de ouvidos (otites) e outras.</a:t>
            </a:r>
          </a:p>
          <a:p>
            <a:pPr algn="just"/>
            <a:endParaRPr lang="pt-BR" sz="2800" dirty="0">
              <a:latin typeface="Adobe Arabic" panose="02040503050201020203" pitchFamily="18" charset="-78"/>
              <a:cs typeface="Adobe Arabic" panose="02040503050201020203" pitchFamily="18" charset="-78"/>
            </a:endParaRPr>
          </a:p>
          <a:p>
            <a:pPr algn="just"/>
            <a:endParaRPr lang="pt-BR" sz="2600" dirty="0">
              <a:latin typeface="Adobe Arabic" panose="02040503050201020203" pitchFamily="18" charset="-78"/>
              <a:cs typeface="Adobe Arabic" panose="02040503050201020203" pitchFamily="18" charset="-78"/>
            </a:endParaRPr>
          </a:p>
        </p:txBody>
      </p:sp>
    </p:spTree>
    <p:extLst>
      <p:ext uri="{BB962C8B-B14F-4D97-AF65-F5344CB8AC3E}">
        <p14:creationId xmlns:p14="http://schemas.microsoft.com/office/powerpoint/2010/main" val="125295646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upo 18"/>
          <p:cNvGrpSpPr/>
          <p:nvPr/>
        </p:nvGrpSpPr>
        <p:grpSpPr>
          <a:xfrm>
            <a:off x="5216979" y="-1"/>
            <a:ext cx="4727121" cy="4653643"/>
            <a:chOff x="5216979" y="-1"/>
            <a:chExt cx="4727121" cy="4653643"/>
          </a:xfrm>
        </p:grpSpPr>
        <p:sp>
          <p:nvSpPr>
            <p:cNvPr id="7" name="Elipse 6"/>
            <p:cNvSpPr/>
            <p:nvPr/>
          </p:nvSpPr>
          <p:spPr>
            <a:xfrm>
              <a:off x="5216979" y="0"/>
              <a:ext cx="3282042" cy="3282042"/>
            </a:xfrm>
            <a:prstGeom prst="ellipse">
              <a:avLst/>
            </a:prstGeom>
            <a:solidFill>
              <a:srgbClr val="22C2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Retângulo 7"/>
            <p:cNvSpPr/>
            <p:nvPr/>
          </p:nvSpPr>
          <p:spPr>
            <a:xfrm>
              <a:off x="6858000" y="-1"/>
              <a:ext cx="3086100" cy="4653643"/>
            </a:xfrm>
            <a:prstGeom prst="rect">
              <a:avLst/>
            </a:prstGeom>
            <a:solidFill>
              <a:srgbClr val="FAFA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12" name="CaixaDeTexto 11"/>
          <p:cNvSpPr txBox="1"/>
          <p:nvPr/>
        </p:nvSpPr>
        <p:spPr>
          <a:xfrm>
            <a:off x="3984987" y="1210134"/>
            <a:ext cx="7160077" cy="861774"/>
          </a:xfrm>
          <a:prstGeom prst="rect">
            <a:avLst/>
          </a:prstGeom>
          <a:noFill/>
        </p:spPr>
        <p:txBody>
          <a:bodyPr wrap="square" rtlCol="0">
            <a:spAutoFit/>
          </a:bodyPr>
          <a:lstStyle/>
          <a:p>
            <a:r>
              <a:rPr lang="pt-BR" sz="4000" dirty="0" smtClean="0">
                <a:solidFill>
                  <a:srgbClr val="22C2A4"/>
                </a:solidFill>
                <a:latin typeface="Adobe Arabic" panose="02040503050201020203" pitchFamily="18" charset="-78"/>
                <a:cs typeface="Adobe Arabic" panose="02040503050201020203" pitchFamily="18" charset="-78"/>
              </a:rPr>
              <a:t>TIPOS</a:t>
            </a:r>
            <a:r>
              <a:rPr lang="pt-BR" sz="5000" dirty="0" smtClean="0">
                <a:solidFill>
                  <a:srgbClr val="22C2A4"/>
                </a:solidFill>
                <a:latin typeface="Adobe Arabic" panose="02040503050201020203" pitchFamily="18" charset="-78"/>
                <a:cs typeface="Adobe Arabic" panose="02040503050201020203" pitchFamily="18" charset="-78"/>
              </a:rPr>
              <a:t> </a:t>
            </a:r>
            <a:r>
              <a:rPr lang="pt-BR" sz="2400" b="1" dirty="0" smtClean="0">
                <a:solidFill>
                  <a:schemeClr val="bg1"/>
                </a:solidFill>
                <a:latin typeface="Adobe Arabic" panose="02040503050201020203" pitchFamily="18" charset="-78"/>
                <a:cs typeface="Adobe Arabic" panose="02040503050201020203" pitchFamily="18" charset="-78"/>
              </a:rPr>
              <a:t>ALEITAMENTO</a:t>
            </a:r>
            <a:endParaRPr lang="pt-BR" sz="2400" b="1" dirty="0">
              <a:solidFill>
                <a:schemeClr val="bg1"/>
              </a:solidFill>
              <a:latin typeface="Adobe Arabic" panose="02040503050201020203" pitchFamily="18" charset="-78"/>
              <a:cs typeface="Adobe Arabic" panose="02040503050201020203" pitchFamily="18" charset="-78"/>
            </a:endParaRPr>
          </a:p>
        </p:txBody>
      </p:sp>
      <p:grpSp>
        <p:nvGrpSpPr>
          <p:cNvPr id="3" name="Grupo 2"/>
          <p:cNvGrpSpPr/>
          <p:nvPr/>
        </p:nvGrpSpPr>
        <p:grpSpPr>
          <a:xfrm>
            <a:off x="4738214" y="11353850"/>
            <a:ext cx="3444239" cy="490602"/>
            <a:chOff x="2902002" y="7634061"/>
            <a:chExt cx="3444239" cy="490602"/>
          </a:xfrm>
        </p:grpSpPr>
        <p:sp>
          <p:nvSpPr>
            <p:cNvPr id="22" name="Fluxograma: Terminação 21"/>
            <p:cNvSpPr/>
            <p:nvPr/>
          </p:nvSpPr>
          <p:spPr>
            <a:xfrm>
              <a:off x="2902002" y="7634061"/>
              <a:ext cx="1110345" cy="490602"/>
            </a:xfrm>
            <a:prstGeom prst="flowChartTerminator">
              <a:avLst/>
            </a:prstGeom>
            <a:solidFill>
              <a:srgbClr val="22C2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 name="CaixaDeTexto 22"/>
            <p:cNvSpPr txBox="1"/>
            <p:nvPr/>
          </p:nvSpPr>
          <p:spPr>
            <a:xfrm>
              <a:off x="2962145" y="7639977"/>
              <a:ext cx="3384096" cy="477054"/>
            </a:xfrm>
            <a:prstGeom prst="rect">
              <a:avLst/>
            </a:prstGeom>
            <a:noFill/>
          </p:spPr>
          <p:txBody>
            <a:bodyPr wrap="square" rtlCol="0">
              <a:spAutoFit/>
            </a:bodyPr>
            <a:lstStyle/>
            <a:p>
              <a:r>
                <a:rPr lang="pt-BR" sz="2500" b="1" dirty="0" smtClean="0">
                  <a:solidFill>
                    <a:schemeClr val="bg1"/>
                  </a:solidFill>
                  <a:latin typeface="Adobe Arabic" panose="02040503050201020203" pitchFamily="18" charset="-78"/>
                  <a:cs typeface="Adobe Arabic" panose="02040503050201020203" pitchFamily="18" charset="-78"/>
                </a:rPr>
                <a:t>INÍCIO</a:t>
              </a:r>
              <a:endParaRPr lang="pt-BR" sz="2500" b="1" dirty="0">
                <a:solidFill>
                  <a:schemeClr val="bg1"/>
                </a:solidFill>
                <a:latin typeface="Adobe Arabic" panose="02040503050201020203" pitchFamily="18" charset="-78"/>
                <a:cs typeface="Adobe Arabic" panose="02040503050201020203" pitchFamily="18" charset="-78"/>
              </a:endParaRPr>
            </a:p>
          </p:txBody>
        </p:sp>
      </p:grpSp>
      <p:grpSp>
        <p:nvGrpSpPr>
          <p:cNvPr id="16" name="Grupo 15"/>
          <p:cNvGrpSpPr/>
          <p:nvPr/>
        </p:nvGrpSpPr>
        <p:grpSpPr>
          <a:xfrm>
            <a:off x="844394" y="11338648"/>
            <a:ext cx="3384096" cy="490602"/>
            <a:chOff x="2902002" y="7634061"/>
            <a:chExt cx="3384096" cy="490602"/>
          </a:xfrm>
        </p:grpSpPr>
        <p:sp>
          <p:nvSpPr>
            <p:cNvPr id="24" name="Fluxograma: Terminação 23"/>
            <p:cNvSpPr/>
            <p:nvPr/>
          </p:nvSpPr>
          <p:spPr>
            <a:xfrm>
              <a:off x="2902002" y="7634061"/>
              <a:ext cx="1110345" cy="490602"/>
            </a:xfrm>
            <a:prstGeom prst="flowChartTerminator">
              <a:avLst/>
            </a:prstGeom>
            <a:solidFill>
              <a:srgbClr val="22C2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5" name="CaixaDeTexto 24"/>
            <p:cNvSpPr txBox="1"/>
            <p:nvPr/>
          </p:nvSpPr>
          <p:spPr>
            <a:xfrm>
              <a:off x="2902002" y="7640835"/>
              <a:ext cx="3384096" cy="477054"/>
            </a:xfrm>
            <a:prstGeom prst="rect">
              <a:avLst/>
            </a:prstGeom>
            <a:noFill/>
          </p:spPr>
          <p:txBody>
            <a:bodyPr wrap="square" rtlCol="0">
              <a:spAutoFit/>
            </a:bodyPr>
            <a:lstStyle/>
            <a:p>
              <a:r>
                <a:rPr lang="pt-BR" sz="2500" b="1" dirty="0" smtClean="0">
                  <a:solidFill>
                    <a:schemeClr val="bg1"/>
                  </a:solidFill>
                  <a:latin typeface="Adobe Arabic" panose="02040503050201020203" pitchFamily="18" charset="-78"/>
                  <a:cs typeface="Adobe Arabic" panose="02040503050201020203" pitchFamily="18" charset="-78"/>
                </a:rPr>
                <a:t>VOLTAR</a:t>
              </a:r>
              <a:endParaRPr lang="pt-BR" sz="2500" b="1" dirty="0">
                <a:solidFill>
                  <a:schemeClr val="bg1"/>
                </a:solidFill>
                <a:latin typeface="Adobe Arabic" panose="02040503050201020203" pitchFamily="18" charset="-78"/>
                <a:cs typeface="Adobe Arabic" panose="02040503050201020203" pitchFamily="18" charset="-78"/>
              </a:endParaRPr>
            </a:p>
          </p:txBody>
        </p:sp>
      </p:grpSp>
      <p:sp>
        <p:nvSpPr>
          <p:cNvPr id="26" name="CaixaDeTexto 25"/>
          <p:cNvSpPr txBox="1"/>
          <p:nvPr/>
        </p:nvSpPr>
        <p:spPr>
          <a:xfrm>
            <a:off x="428695" y="3282042"/>
            <a:ext cx="5813309" cy="9110186"/>
          </a:xfrm>
          <a:prstGeom prst="rect">
            <a:avLst/>
          </a:prstGeom>
          <a:noFill/>
        </p:spPr>
        <p:txBody>
          <a:bodyPr wrap="square" rtlCol="0">
            <a:spAutoFit/>
          </a:bodyPr>
          <a:lstStyle/>
          <a:p>
            <a:pPr algn="just"/>
            <a:r>
              <a:rPr lang="pt-BR" sz="2800" b="1" dirty="0">
                <a:latin typeface="Adobe Arabic" panose="02040503050201020203" pitchFamily="18" charset="-78"/>
                <a:cs typeface="Adobe Arabic" panose="02040503050201020203" pitchFamily="18" charset="-78"/>
              </a:rPr>
              <a:t>EXCLUSIVO:</a:t>
            </a:r>
            <a:r>
              <a:rPr lang="pt-BR" sz="2800" dirty="0">
                <a:latin typeface="Adobe Arabic" panose="02040503050201020203" pitchFamily="18" charset="-78"/>
                <a:cs typeface="Adobe Arabic" panose="02040503050201020203" pitchFamily="18" charset="-78"/>
              </a:rPr>
              <a:t> Quando a criança recebe somente leite materno, direto da mama ou ordenhado, ou leite humano de outra forma, sem outros líquidos ou sólidos.</a:t>
            </a:r>
          </a:p>
          <a:p>
            <a:pPr algn="just"/>
            <a:endParaRPr lang="pt-BR" sz="2800" dirty="0">
              <a:latin typeface="Adobe Arabic" panose="02040503050201020203" pitchFamily="18" charset="-78"/>
              <a:cs typeface="Adobe Arabic" panose="02040503050201020203" pitchFamily="18" charset="-78"/>
            </a:endParaRPr>
          </a:p>
          <a:p>
            <a:pPr algn="just"/>
            <a:r>
              <a:rPr lang="pt-BR" sz="2800" b="1" dirty="0">
                <a:latin typeface="Adobe Arabic" panose="02040503050201020203" pitchFamily="18" charset="-78"/>
                <a:cs typeface="Adobe Arabic" panose="02040503050201020203" pitchFamily="18" charset="-78"/>
              </a:rPr>
              <a:t>PREDOMINANTE:</a:t>
            </a:r>
            <a:r>
              <a:rPr lang="pt-BR" sz="2800" dirty="0">
                <a:latin typeface="Adobe Arabic" panose="02040503050201020203" pitchFamily="18" charset="-78"/>
                <a:cs typeface="Adobe Arabic" panose="02040503050201020203" pitchFamily="18" charset="-78"/>
              </a:rPr>
              <a:t>  Quando a criança recebe, além do leito materno, água ou bebidas a base de água (água adocicada, chás ou infusões e sucos).</a:t>
            </a:r>
          </a:p>
          <a:p>
            <a:pPr algn="just"/>
            <a:endParaRPr lang="pt-BR" sz="2800" dirty="0">
              <a:latin typeface="Adobe Arabic" panose="02040503050201020203" pitchFamily="18" charset="-78"/>
              <a:cs typeface="Adobe Arabic" panose="02040503050201020203" pitchFamily="18" charset="-78"/>
            </a:endParaRPr>
          </a:p>
          <a:p>
            <a:pPr algn="just"/>
            <a:r>
              <a:rPr lang="pt-BR" sz="2800" b="1" dirty="0">
                <a:latin typeface="Adobe Arabic" panose="02040503050201020203" pitchFamily="18" charset="-78"/>
                <a:cs typeface="Adobe Arabic" panose="02040503050201020203" pitchFamily="18" charset="-78"/>
              </a:rPr>
              <a:t>COMPLEMENTADO:</a:t>
            </a:r>
            <a:r>
              <a:rPr lang="pt-BR" sz="2800" dirty="0">
                <a:latin typeface="Adobe Arabic" panose="02040503050201020203" pitchFamily="18" charset="-78"/>
                <a:cs typeface="Adobe Arabic" panose="02040503050201020203" pitchFamily="18" charset="-78"/>
              </a:rPr>
              <a:t> Quando a criança recebe, além do leite materno, qualquer alimento sólido ou semissólido com a finalidade de complementa-lo, e não de substituí-lo. </a:t>
            </a:r>
          </a:p>
          <a:p>
            <a:pPr algn="just"/>
            <a:endParaRPr lang="pt-BR" sz="2800" dirty="0">
              <a:latin typeface="Adobe Arabic" panose="02040503050201020203" pitchFamily="18" charset="-78"/>
              <a:cs typeface="Adobe Arabic" panose="02040503050201020203" pitchFamily="18" charset="-78"/>
            </a:endParaRPr>
          </a:p>
          <a:p>
            <a:pPr algn="just"/>
            <a:r>
              <a:rPr lang="pt-BR" sz="2800" b="1" dirty="0">
                <a:latin typeface="Adobe Arabic" panose="02040503050201020203" pitchFamily="18" charset="-78"/>
                <a:cs typeface="Adobe Arabic" panose="02040503050201020203" pitchFamily="18" charset="-78"/>
              </a:rPr>
              <a:t>MISTO OU PACIAL</a:t>
            </a:r>
            <a:r>
              <a:rPr lang="pt-BR" sz="2800" dirty="0">
                <a:latin typeface="Adobe Arabic" panose="02040503050201020203" pitchFamily="18" charset="-78"/>
                <a:cs typeface="Adobe Arabic" panose="02040503050201020203" pitchFamily="18" charset="-78"/>
              </a:rPr>
              <a:t>: Quando a criança recebe leite materno e outros tipos de leite. </a:t>
            </a:r>
          </a:p>
          <a:p>
            <a:pPr algn="just"/>
            <a:endParaRPr lang="pt-BR" sz="2800" dirty="0">
              <a:latin typeface="Adobe Arabic" panose="02040503050201020203" pitchFamily="18" charset="-78"/>
              <a:cs typeface="Adobe Arabic" panose="02040503050201020203" pitchFamily="18" charset="-78"/>
            </a:endParaRPr>
          </a:p>
          <a:p>
            <a:pPr algn="just"/>
            <a:endParaRPr lang="pt-BR" sz="2800" dirty="0">
              <a:latin typeface="Adobe Arabic" panose="02040503050201020203" pitchFamily="18" charset="-78"/>
              <a:cs typeface="Adobe Arabic" panose="02040503050201020203" pitchFamily="18" charset="-78"/>
            </a:endParaRPr>
          </a:p>
          <a:p>
            <a:pPr algn="just"/>
            <a:endParaRPr lang="pt-BR" sz="2800" dirty="0">
              <a:latin typeface="Adobe Arabic" panose="02040503050201020203" pitchFamily="18" charset="-78"/>
              <a:cs typeface="Adobe Arabic" panose="02040503050201020203" pitchFamily="18" charset="-78"/>
            </a:endParaRPr>
          </a:p>
          <a:p>
            <a:pPr algn="just"/>
            <a:endParaRPr lang="pt-BR" sz="2800" dirty="0">
              <a:latin typeface="Adobe Arabic" panose="02040503050201020203" pitchFamily="18" charset="-78"/>
              <a:cs typeface="Adobe Arabic" panose="02040503050201020203" pitchFamily="18" charset="-78"/>
            </a:endParaRPr>
          </a:p>
          <a:p>
            <a:pPr algn="just"/>
            <a:endParaRPr lang="pt-BR" sz="2600" dirty="0">
              <a:latin typeface="Adobe Arabic" panose="02040503050201020203" pitchFamily="18" charset="-78"/>
              <a:cs typeface="Adobe Arabic" panose="02040503050201020203" pitchFamily="18" charset="-78"/>
            </a:endParaRPr>
          </a:p>
        </p:txBody>
      </p:sp>
    </p:spTree>
    <p:extLst>
      <p:ext uri="{BB962C8B-B14F-4D97-AF65-F5344CB8AC3E}">
        <p14:creationId xmlns:p14="http://schemas.microsoft.com/office/powerpoint/2010/main" val="4250999318"/>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Fluxograma: Terminação 17"/>
          <p:cNvSpPr/>
          <p:nvPr/>
        </p:nvSpPr>
        <p:spPr>
          <a:xfrm>
            <a:off x="-610" y="5769227"/>
            <a:ext cx="3102429" cy="611111"/>
          </a:xfrm>
          <a:prstGeom prst="flowChartTerminator">
            <a:avLst/>
          </a:prstGeom>
          <a:solidFill>
            <a:srgbClr val="22C2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rgbClr val="22C2A4"/>
              </a:solidFill>
            </a:endParaRPr>
          </a:p>
        </p:txBody>
      </p:sp>
      <p:grpSp>
        <p:nvGrpSpPr>
          <p:cNvPr id="19" name="Grupo 18"/>
          <p:cNvGrpSpPr/>
          <p:nvPr/>
        </p:nvGrpSpPr>
        <p:grpSpPr>
          <a:xfrm>
            <a:off x="5216979" y="-1"/>
            <a:ext cx="4727121" cy="4653643"/>
            <a:chOff x="5216979" y="-1"/>
            <a:chExt cx="4727121" cy="4653643"/>
          </a:xfrm>
        </p:grpSpPr>
        <p:sp>
          <p:nvSpPr>
            <p:cNvPr id="7" name="Elipse 6"/>
            <p:cNvSpPr/>
            <p:nvPr/>
          </p:nvSpPr>
          <p:spPr>
            <a:xfrm>
              <a:off x="5216979" y="0"/>
              <a:ext cx="3282042" cy="3282042"/>
            </a:xfrm>
            <a:prstGeom prst="ellipse">
              <a:avLst/>
            </a:prstGeom>
            <a:solidFill>
              <a:srgbClr val="22C2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Retângulo 7"/>
            <p:cNvSpPr/>
            <p:nvPr/>
          </p:nvSpPr>
          <p:spPr>
            <a:xfrm>
              <a:off x="6858000" y="-1"/>
              <a:ext cx="3086100" cy="4653643"/>
            </a:xfrm>
            <a:prstGeom prst="rect">
              <a:avLst/>
            </a:prstGeom>
            <a:solidFill>
              <a:srgbClr val="FAFA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12" name="CaixaDeTexto 11"/>
          <p:cNvSpPr txBox="1"/>
          <p:nvPr/>
        </p:nvSpPr>
        <p:spPr>
          <a:xfrm>
            <a:off x="1852480" y="1278714"/>
            <a:ext cx="7160077" cy="861774"/>
          </a:xfrm>
          <a:prstGeom prst="rect">
            <a:avLst/>
          </a:prstGeom>
          <a:noFill/>
        </p:spPr>
        <p:txBody>
          <a:bodyPr wrap="square" rtlCol="0">
            <a:spAutoFit/>
          </a:bodyPr>
          <a:lstStyle/>
          <a:p>
            <a:r>
              <a:rPr lang="pt-BR" sz="5000" dirty="0" smtClean="0">
                <a:solidFill>
                  <a:srgbClr val="22C2A4"/>
                </a:solidFill>
                <a:latin typeface="Adobe Arabic" panose="02040503050201020203" pitchFamily="18" charset="-78"/>
                <a:cs typeface="Adobe Arabic" panose="02040503050201020203" pitchFamily="18" charset="-78"/>
              </a:rPr>
              <a:t>INTRODUÇÃO </a:t>
            </a:r>
            <a:r>
              <a:rPr lang="pt-BR" sz="3000" b="1" dirty="0" smtClean="0">
                <a:solidFill>
                  <a:schemeClr val="bg1"/>
                </a:solidFill>
                <a:latin typeface="Adobe Arabic" panose="02040503050201020203" pitchFamily="18" charset="-78"/>
                <a:cs typeface="Adobe Arabic" panose="02040503050201020203" pitchFamily="18" charset="-78"/>
              </a:rPr>
              <a:t>ALIMENTAR</a:t>
            </a:r>
            <a:endParaRPr lang="pt-BR" sz="3000" b="1" dirty="0">
              <a:solidFill>
                <a:schemeClr val="bg1"/>
              </a:solidFill>
              <a:latin typeface="Adobe Arabic" panose="02040503050201020203" pitchFamily="18" charset="-78"/>
              <a:cs typeface="Adobe Arabic" panose="02040503050201020203" pitchFamily="18" charset="-78"/>
            </a:endParaRPr>
          </a:p>
        </p:txBody>
      </p:sp>
      <p:sp>
        <p:nvSpPr>
          <p:cNvPr id="9" name="CaixaDeTexto 8"/>
          <p:cNvSpPr txBox="1"/>
          <p:nvPr/>
        </p:nvSpPr>
        <p:spPr>
          <a:xfrm>
            <a:off x="0" y="5823483"/>
            <a:ext cx="3102429" cy="492443"/>
          </a:xfrm>
          <a:prstGeom prst="rect">
            <a:avLst/>
          </a:prstGeom>
          <a:noFill/>
        </p:spPr>
        <p:txBody>
          <a:bodyPr wrap="square" rtlCol="0">
            <a:spAutoFit/>
          </a:bodyPr>
          <a:lstStyle/>
          <a:p>
            <a:r>
              <a:rPr lang="pt-BR" sz="2600" b="1" dirty="0" smtClean="0">
                <a:solidFill>
                  <a:schemeClr val="bg1"/>
                </a:solidFill>
                <a:latin typeface="Adobe Arabic" panose="02040503050201020203" pitchFamily="18" charset="-78"/>
                <a:cs typeface="Adobe Arabic" panose="02040503050201020203" pitchFamily="18" charset="-78"/>
              </a:rPr>
              <a:t>0 A 6 MESES DE VIDA</a:t>
            </a:r>
            <a:endParaRPr lang="pt-BR" sz="2600" b="1" dirty="0">
              <a:solidFill>
                <a:schemeClr val="bg1"/>
              </a:solidFill>
              <a:latin typeface="Adobe Arabic" panose="02040503050201020203" pitchFamily="18" charset="-78"/>
              <a:cs typeface="Adobe Arabic" panose="02040503050201020203" pitchFamily="18" charset="-78"/>
            </a:endParaRPr>
          </a:p>
        </p:txBody>
      </p:sp>
      <p:sp>
        <p:nvSpPr>
          <p:cNvPr id="13" name="Fluxograma: Terminação 12"/>
          <p:cNvSpPr/>
          <p:nvPr/>
        </p:nvSpPr>
        <p:spPr>
          <a:xfrm>
            <a:off x="3472" y="6475370"/>
            <a:ext cx="3102429" cy="611111"/>
          </a:xfrm>
          <a:prstGeom prst="flowChartTerminator">
            <a:avLst/>
          </a:prstGeom>
          <a:solidFill>
            <a:srgbClr val="22C2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rgbClr val="22C2A4"/>
              </a:solidFill>
            </a:endParaRPr>
          </a:p>
        </p:txBody>
      </p:sp>
      <p:sp>
        <p:nvSpPr>
          <p:cNvPr id="17" name="CaixaDeTexto 16"/>
          <p:cNvSpPr txBox="1"/>
          <p:nvPr/>
        </p:nvSpPr>
        <p:spPr>
          <a:xfrm>
            <a:off x="-610" y="6526299"/>
            <a:ext cx="3849459" cy="492443"/>
          </a:xfrm>
          <a:prstGeom prst="rect">
            <a:avLst/>
          </a:prstGeom>
          <a:noFill/>
        </p:spPr>
        <p:txBody>
          <a:bodyPr wrap="square" rtlCol="0">
            <a:spAutoFit/>
          </a:bodyPr>
          <a:lstStyle/>
          <a:p>
            <a:r>
              <a:rPr lang="pt-BR" sz="2600" b="1" dirty="0" smtClean="0">
                <a:solidFill>
                  <a:schemeClr val="bg1"/>
                </a:solidFill>
                <a:latin typeface="Adobe Arabic" panose="02040503050201020203" pitchFamily="18" charset="-78"/>
                <a:cs typeface="Adobe Arabic" panose="02040503050201020203" pitchFamily="18" charset="-78"/>
              </a:rPr>
              <a:t>AOS 6 MESES DE VIDA</a:t>
            </a:r>
            <a:endParaRPr lang="pt-BR" sz="2600" b="1" dirty="0">
              <a:solidFill>
                <a:schemeClr val="bg1"/>
              </a:solidFill>
              <a:latin typeface="Adobe Arabic" panose="02040503050201020203" pitchFamily="18" charset="-78"/>
              <a:cs typeface="Adobe Arabic" panose="02040503050201020203" pitchFamily="18" charset="-78"/>
            </a:endParaRPr>
          </a:p>
        </p:txBody>
      </p:sp>
      <p:sp>
        <p:nvSpPr>
          <p:cNvPr id="20" name="Fluxograma: Terminação 19"/>
          <p:cNvSpPr/>
          <p:nvPr/>
        </p:nvSpPr>
        <p:spPr>
          <a:xfrm>
            <a:off x="-610" y="7184370"/>
            <a:ext cx="3102429" cy="611111"/>
          </a:xfrm>
          <a:prstGeom prst="flowChartTerminator">
            <a:avLst/>
          </a:prstGeom>
          <a:solidFill>
            <a:srgbClr val="22C2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rgbClr val="22C2A4"/>
              </a:solidFill>
            </a:endParaRPr>
          </a:p>
        </p:txBody>
      </p:sp>
      <p:sp>
        <p:nvSpPr>
          <p:cNvPr id="21" name="CaixaDeTexto 20"/>
          <p:cNvSpPr txBox="1"/>
          <p:nvPr/>
        </p:nvSpPr>
        <p:spPr>
          <a:xfrm>
            <a:off x="72869" y="7289718"/>
            <a:ext cx="3702500" cy="492443"/>
          </a:xfrm>
          <a:prstGeom prst="rect">
            <a:avLst/>
          </a:prstGeom>
          <a:noFill/>
        </p:spPr>
        <p:txBody>
          <a:bodyPr wrap="square" rtlCol="0">
            <a:spAutoFit/>
          </a:bodyPr>
          <a:lstStyle/>
          <a:p>
            <a:r>
              <a:rPr lang="pt-BR" sz="2600" b="1" dirty="0" smtClean="0">
                <a:solidFill>
                  <a:schemeClr val="bg1"/>
                </a:solidFill>
                <a:latin typeface="Adobe Arabic" panose="02040503050201020203" pitchFamily="18" charset="-78"/>
                <a:cs typeface="Adobe Arabic" panose="02040503050201020203" pitchFamily="18" charset="-78"/>
              </a:rPr>
              <a:t>7 A 8 MESES DE VIDA</a:t>
            </a:r>
            <a:endParaRPr lang="pt-BR" sz="2600" b="1" dirty="0">
              <a:solidFill>
                <a:schemeClr val="bg1"/>
              </a:solidFill>
              <a:latin typeface="Adobe Arabic" panose="02040503050201020203" pitchFamily="18" charset="-78"/>
              <a:cs typeface="Adobe Arabic" panose="02040503050201020203" pitchFamily="18" charset="-78"/>
            </a:endParaRPr>
          </a:p>
        </p:txBody>
      </p:sp>
      <p:grpSp>
        <p:nvGrpSpPr>
          <p:cNvPr id="3" name="Grupo 2"/>
          <p:cNvGrpSpPr/>
          <p:nvPr/>
        </p:nvGrpSpPr>
        <p:grpSpPr>
          <a:xfrm>
            <a:off x="4738214" y="11353850"/>
            <a:ext cx="3444239" cy="490602"/>
            <a:chOff x="2902002" y="7634061"/>
            <a:chExt cx="3444239" cy="490602"/>
          </a:xfrm>
        </p:grpSpPr>
        <p:sp>
          <p:nvSpPr>
            <p:cNvPr id="22" name="Fluxograma: Terminação 21"/>
            <p:cNvSpPr/>
            <p:nvPr/>
          </p:nvSpPr>
          <p:spPr>
            <a:xfrm>
              <a:off x="2902002" y="7634061"/>
              <a:ext cx="1110345" cy="490602"/>
            </a:xfrm>
            <a:prstGeom prst="flowChartTerminator">
              <a:avLst/>
            </a:prstGeom>
            <a:solidFill>
              <a:srgbClr val="22C2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 name="CaixaDeTexto 22"/>
            <p:cNvSpPr txBox="1"/>
            <p:nvPr/>
          </p:nvSpPr>
          <p:spPr>
            <a:xfrm>
              <a:off x="2962145" y="7639977"/>
              <a:ext cx="3384096" cy="477054"/>
            </a:xfrm>
            <a:prstGeom prst="rect">
              <a:avLst/>
            </a:prstGeom>
            <a:noFill/>
          </p:spPr>
          <p:txBody>
            <a:bodyPr wrap="square" rtlCol="0">
              <a:spAutoFit/>
            </a:bodyPr>
            <a:lstStyle/>
            <a:p>
              <a:r>
                <a:rPr lang="pt-BR" sz="2500" b="1" dirty="0" smtClean="0">
                  <a:solidFill>
                    <a:schemeClr val="bg1"/>
                  </a:solidFill>
                  <a:latin typeface="Adobe Arabic" panose="02040503050201020203" pitchFamily="18" charset="-78"/>
                  <a:cs typeface="Adobe Arabic" panose="02040503050201020203" pitchFamily="18" charset="-78"/>
                </a:rPr>
                <a:t>INÍCIO</a:t>
              </a:r>
              <a:endParaRPr lang="pt-BR" sz="2500" b="1" dirty="0">
                <a:solidFill>
                  <a:schemeClr val="bg1"/>
                </a:solidFill>
                <a:latin typeface="Adobe Arabic" panose="02040503050201020203" pitchFamily="18" charset="-78"/>
                <a:cs typeface="Adobe Arabic" panose="02040503050201020203" pitchFamily="18" charset="-78"/>
              </a:endParaRPr>
            </a:p>
          </p:txBody>
        </p:sp>
      </p:grpSp>
      <p:grpSp>
        <p:nvGrpSpPr>
          <p:cNvPr id="16" name="Grupo 15"/>
          <p:cNvGrpSpPr/>
          <p:nvPr/>
        </p:nvGrpSpPr>
        <p:grpSpPr>
          <a:xfrm>
            <a:off x="844394" y="11338648"/>
            <a:ext cx="3384096" cy="490602"/>
            <a:chOff x="2902002" y="7634061"/>
            <a:chExt cx="3384096" cy="490602"/>
          </a:xfrm>
        </p:grpSpPr>
        <p:sp>
          <p:nvSpPr>
            <p:cNvPr id="24" name="Fluxograma: Terminação 23"/>
            <p:cNvSpPr/>
            <p:nvPr/>
          </p:nvSpPr>
          <p:spPr>
            <a:xfrm>
              <a:off x="2902002" y="7634061"/>
              <a:ext cx="1110345" cy="490602"/>
            </a:xfrm>
            <a:prstGeom prst="flowChartTerminator">
              <a:avLst/>
            </a:prstGeom>
            <a:solidFill>
              <a:srgbClr val="22C2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5" name="CaixaDeTexto 24"/>
            <p:cNvSpPr txBox="1"/>
            <p:nvPr/>
          </p:nvSpPr>
          <p:spPr>
            <a:xfrm>
              <a:off x="2902002" y="7640835"/>
              <a:ext cx="3384096" cy="477054"/>
            </a:xfrm>
            <a:prstGeom prst="rect">
              <a:avLst/>
            </a:prstGeom>
            <a:noFill/>
          </p:spPr>
          <p:txBody>
            <a:bodyPr wrap="square" rtlCol="0">
              <a:spAutoFit/>
            </a:bodyPr>
            <a:lstStyle/>
            <a:p>
              <a:r>
                <a:rPr lang="pt-BR" sz="2500" b="1" dirty="0" smtClean="0">
                  <a:solidFill>
                    <a:schemeClr val="bg1"/>
                  </a:solidFill>
                  <a:latin typeface="Adobe Arabic" panose="02040503050201020203" pitchFamily="18" charset="-78"/>
                  <a:cs typeface="Adobe Arabic" panose="02040503050201020203" pitchFamily="18" charset="-78"/>
                </a:rPr>
                <a:t>VOLTAR</a:t>
              </a:r>
              <a:endParaRPr lang="pt-BR" sz="2500" b="1" dirty="0">
                <a:solidFill>
                  <a:schemeClr val="bg1"/>
                </a:solidFill>
                <a:latin typeface="Adobe Arabic" panose="02040503050201020203" pitchFamily="18" charset="-78"/>
                <a:cs typeface="Adobe Arabic" panose="02040503050201020203" pitchFamily="18" charset="-78"/>
              </a:endParaRPr>
            </a:p>
          </p:txBody>
        </p:sp>
      </p:grpSp>
      <p:sp>
        <p:nvSpPr>
          <p:cNvPr id="26" name="Fluxograma: Terminação 25"/>
          <p:cNvSpPr/>
          <p:nvPr/>
        </p:nvSpPr>
        <p:spPr>
          <a:xfrm>
            <a:off x="0" y="7890366"/>
            <a:ext cx="3102429" cy="611111"/>
          </a:xfrm>
          <a:prstGeom prst="flowChartTerminator">
            <a:avLst/>
          </a:prstGeom>
          <a:solidFill>
            <a:srgbClr val="22C2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rgbClr val="22C2A4"/>
              </a:solidFill>
            </a:endParaRPr>
          </a:p>
        </p:txBody>
      </p:sp>
      <p:sp>
        <p:nvSpPr>
          <p:cNvPr id="27" name="CaixaDeTexto 26"/>
          <p:cNvSpPr txBox="1"/>
          <p:nvPr/>
        </p:nvSpPr>
        <p:spPr>
          <a:xfrm>
            <a:off x="72869" y="7924309"/>
            <a:ext cx="3255915" cy="492443"/>
          </a:xfrm>
          <a:prstGeom prst="rect">
            <a:avLst/>
          </a:prstGeom>
          <a:noFill/>
        </p:spPr>
        <p:txBody>
          <a:bodyPr wrap="square" rtlCol="0">
            <a:spAutoFit/>
          </a:bodyPr>
          <a:lstStyle/>
          <a:p>
            <a:r>
              <a:rPr lang="pt-BR" sz="2600" b="1" dirty="0" smtClean="0">
                <a:solidFill>
                  <a:schemeClr val="bg1"/>
                </a:solidFill>
                <a:latin typeface="Adobe Arabic" panose="02040503050201020203" pitchFamily="18" charset="-78"/>
                <a:cs typeface="Adobe Arabic" panose="02040503050201020203" pitchFamily="18" charset="-78"/>
              </a:rPr>
              <a:t>9 A 11 MESES DE VIDA</a:t>
            </a:r>
            <a:endParaRPr lang="pt-BR" sz="2600" b="1" dirty="0">
              <a:solidFill>
                <a:schemeClr val="bg1"/>
              </a:solidFill>
              <a:latin typeface="Adobe Arabic" panose="02040503050201020203" pitchFamily="18" charset="-78"/>
              <a:cs typeface="Adobe Arabic" panose="02040503050201020203" pitchFamily="18" charset="-78"/>
            </a:endParaRPr>
          </a:p>
        </p:txBody>
      </p:sp>
      <p:sp>
        <p:nvSpPr>
          <p:cNvPr id="28" name="Fluxograma: Terminação 27"/>
          <p:cNvSpPr/>
          <p:nvPr/>
        </p:nvSpPr>
        <p:spPr>
          <a:xfrm>
            <a:off x="4082" y="8596509"/>
            <a:ext cx="3102429" cy="611111"/>
          </a:xfrm>
          <a:prstGeom prst="flowChartTerminator">
            <a:avLst/>
          </a:prstGeom>
          <a:solidFill>
            <a:srgbClr val="22C2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rgbClr val="22C2A4"/>
              </a:solidFill>
            </a:endParaRPr>
          </a:p>
        </p:txBody>
      </p:sp>
      <p:sp>
        <p:nvSpPr>
          <p:cNvPr id="29" name="CaixaDeTexto 28"/>
          <p:cNvSpPr txBox="1"/>
          <p:nvPr/>
        </p:nvSpPr>
        <p:spPr>
          <a:xfrm>
            <a:off x="-32658" y="8680096"/>
            <a:ext cx="3849459" cy="461665"/>
          </a:xfrm>
          <a:prstGeom prst="rect">
            <a:avLst/>
          </a:prstGeom>
          <a:noFill/>
        </p:spPr>
        <p:txBody>
          <a:bodyPr wrap="square" rtlCol="0">
            <a:spAutoFit/>
          </a:bodyPr>
          <a:lstStyle/>
          <a:p>
            <a:r>
              <a:rPr lang="pt-BR" sz="2400" b="1" dirty="0" smtClean="0">
                <a:solidFill>
                  <a:schemeClr val="bg1"/>
                </a:solidFill>
                <a:latin typeface="Adobe Arabic" panose="02040503050201020203" pitchFamily="18" charset="-78"/>
                <a:cs typeface="Adobe Arabic" panose="02040503050201020203" pitchFamily="18" charset="-78"/>
              </a:rPr>
              <a:t>ENTRE 1 A 2 ANOS DE VIDA</a:t>
            </a:r>
            <a:endParaRPr lang="pt-BR" sz="2400" b="1" dirty="0">
              <a:solidFill>
                <a:schemeClr val="bg1"/>
              </a:solidFill>
              <a:latin typeface="Adobe Arabic" panose="02040503050201020203" pitchFamily="18" charset="-78"/>
              <a:cs typeface="Adobe Arabic" panose="02040503050201020203" pitchFamily="18" charset="-78"/>
            </a:endParaRPr>
          </a:p>
        </p:txBody>
      </p:sp>
    </p:spTree>
    <p:extLst>
      <p:ext uri="{BB962C8B-B14F-4D97-AF65-F5344CB8AC3E}">
        <p14:creationId xmlns:p14="http://schemas.microsoft.com/office/powerpoint/2010/main" val="50339396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upo 18"/>
          <p:cNvGrpSpPr/>
          <p:nvPr/>
        </p:nvGrpSpPr>
        <p:grpSpPr>
          <a:xfrm>
            <a:off x="5216979" y="-1"/>
            <a:ext cx="4727121" cy="4653643"/>
            <a:chOff x="5216979" y="-1"/>
            <a:chExt cx="4727121" cy="4653643"/>
          </a:xfrm>
        </p:grpSpPr>
        <p:sp>
          <p:nvSpPr>
            <p:cNvPr id="7" name="Elipse 6"/>
            <p:cNvSpPr/>
            <p:nvPr/>
          </p:nvSpPr>
          <p:spPr>
            <a:xfrm>
              <a:off x="5216979" y="0"/>
              <a:ext cx="3282042" cy="3282042"/>
            </a:xfrm>
            <a:prstGeom prst="ellipse">
              <a:avLst/>
            </a:prstGeom>
            <a:solidFill>
              <a:srgbClr val="22C2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Retângulo 7"/>
            <p:cNvSpPr/>
            <p:nvPr/>
          </p:nvSpPr>
          <p:spPr>
            <a:xfrm>
              <a:off x="6858000" y="-1"/>
              <a:ext cx="3086100" cy="4653643"/>
            </a:xfrm>
            <a:prstGeom prst="rect">
              <a:avLst/>
            </a:prstGeom>
            <a:solidFill>
              <a:srgbClr val="FAFA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12" name="CaixaDeTexto 11"/>
          <p:cNvSpPr txBox="1"/>
          <p:nvPr/>
        </p:nvSpPr>
        <p:spPr>
          <a:xfrm>
            <a:off x="1852480" y="1278714"/>
            <a:ext cx="7160077" cy="861774"/>
          </a:xfrm>
          <a:prstGeom prst="rect">
            <a:avLst/>
          </a:prstGeom>
          <a:noFill/>
        </p:spPr>
        <p:txBody>
          <a:bodyPr wrap="square" rtlCol="0">
            <a:spAutoFit/>
          </a:bodyPr>
          <a:lstStyle/>
          <a:p>
            <a:r>
              <a:rPr lang="pt-BR" sz="5000" dirty="0" smtClean="0">
                <a:solidFill>
                  <a:srgbClr val="22C2A4"/>
                </a:solidFill>
                <a:latin typeface="Adobe Arabic" panose="02040503050201020203" pitchFamily="18" charset="-78"/>
                <a:cs typeface="Adobe Arabic" panose="02040503050201020203" pitchFamily="18" charset="-78"/>
              </a:rPr>
              <a:t>INTRODUÇÃO </a:t>
            </a:r>
            <a:r>
              <a:rPr lang="pt-BR" sz="3000" b="1" dirty="0" smtClean="0">
                <a:solidFill>
                  <a:schemeClr val="bg1"/>
                </a:solidFill>
                <a:latin typeface="Adobe Arabic" panose="02040503050201020203" pitchFamily="18" charset="-78"/>
                <a:cs typeface="Adobe Arabic" panose="02040503050201020203" pitchFamily="18" charset="-78"/>
              </a:rPr>
              <a:t>ALIMENTAR</a:t>
            </a:r>
            <a:endParaRPr lang="pt-BR" sz="3000" b="1" dirty="0">
              <a:solidFill>
                <a:schemeClr val="bg1"/>
              </a:solidFill>
              <a:latin typeface="Adobe Arabic" panose="02040503050201020203" pitchFamily="18" charset="-78"/>
              <a:cs typeface="Adobe Arabic" panose="02040503050201020203" pitchFamily="18" charset="-78"/>
            </a:endParaRPr>
          </a:p>
        </p:txBody>
      </p:sp>
      <p:grpSp>
        <p:nvGrpSpPr>
          <p:cNvPr id="3" name="Grupo 2"/>
          <p:cNvGrpSpPr/>
          <p:nvPr/>
        </p:nvGrpSpPr>
        <p:grpSpPr>
          <a:xfrm>
            <a:off x="4738214" y="11353850"/>
            <a:ext cx="3444239" cy="490602"/>
            <a:chOff x="2902002" y="7634061"/>
            <a:chExt cx="3444239" cy="490602"/>
          </a:xfrm>
        </p:grpSpPr>
        <p:sp>
          <p:nvSpPr>
            <p:cNvPr id="22" name="Fluxograma: Terminação 21"/>
            <p:cNvSpPr/>
            <p:nvPr/>
          </p:nvSpPr>
          <p:spPr>
            <a:xfrm>
              <a:off x="2902002" y="7634061"/>
              <a:ext cx="1110345" cy="490602"/>
            </a:xfrm>
            <a:prstGeom prst="flowChartTerminator">
              <a:avLst/>
            </a:prstGeom>
            <a:solidFill>
              <a:srgbClr val="22C2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 name="CaixaDeTexto 22"/>
            <p:cNvSpPr txBox="1"/>
            <p:nvPr/>
          </p:nvSpPr>
          <p:spPr>
            <a:xfrm>
              <a:off x="2962145" y="7639977"/>
              <a:ext cx="3384096" cy="477054"/>
            </a:xfrm>
            <a:prstGeom prst="rect">
              <a:avLst/>
            </a:prstGeom>
            <a:noFill/>
          </p:spPr>
          <p:txBody>
            <a:bodyPr wrap="square" rtlCol="0">
              <a:spAutoFit/>
            </a:bodyPr>
            <a:lstStyle/>
            <a:p>
              <a:r>
                <a:rPr lang="pt-BR" sz="2500" b="1" dirty="0" smtClean="0">
                  <a:solidFill>
                    <a:schemeClr val="bg1"/>
                  </a:solidFill>
                  <a:latin typeface="Adobe Arabic" panose="02040503050201020203" pitchFamily="18" charset="-78"/>
                  <a:cs typeface="Adobe Arabic" panose="02040503050201020203" pitchFamily="18" charset="-78"/>
                </a:rPr>
                <a:t>INÍCIO</a:t>
              </a:r>
              <a:endParaRPr lang="pt-BR" sz="2500" b="1" dirty="0">
                <a:solidFill>
                  <a:schemeClr val="bg1"/>
                </a:solidFill>
                <a:latin typeface="Adobe Arabic" panose="02040503050201020203" pitchFamily="18" charset="-78"/>
                <a:cs typeface="Adobe Arabic" panose="02040503050201020203" pitchFamily="18" charset="-78"/>
              </a:endParaRPr>
            </a:p>
          </p:txBody>
        </p:sp>
      </p:grpSp>
      <p:grpSp>
        <p:nvGrpSpPr>
          <p:cNvPr id="16" name="Grupo 15"/>
          <p:cNvGrpSpPr/>
          <p:nvPr/>
        </p:nvGrpSpPr>
        <p:grpSpPr>
          <a:xfrm>
            <a:off x="844394" y="11338648"/>
            <a:ext cx="3384096" cy="490602"/>
            <a:chOff x="2902002" y="7634061"/>
            <a:chExt cx="3384096" cy="490602"/>
          </a:xfrm>
        </p:grpSpPr>
        <p:sp>
          <p:nvSpPr>
            <p:cNvPr id="24" name="Fluxograma: Terminação 23"/>
            <p:cNvSpPr/>
            <p:nvPr/>
          </p:nvSpPr>
          <p:spPr>
            <a:xfrm>
              <a:off x="2902002" y="7634061"/>
              <a:ext cx="1110345" cy="490602"/>
            </a:xfrm>
            <a:prstGeom prst="flowChartTerminator">
              <a:avLst/>
            </a:prstGeom>
            <a:solidFill>
              <a:srgbClr val="22C2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5" name="CaixaDeTexto 24"/>
            <p:cNvSpPr txBox="1"/>
            <p:nvPr/>
          </p:nvSpPr>
          <p:spPr>
            <a:xfrm>
              <a:off x="2902002" y="7640835"/>
              <a:ext cx="3384096" cy="477054"/>
            </a:xfrm>
            <a:prstGeom prst="rect">
              <a:avLst/>
            </a:prstGeom>
            <a:noFill/>
          </p:spPr>
          <p:txBody>
            <a:bodyPr wrap="square" rtlCol="0">
              <a:spAutoFit/>
            </a:bodyPr>
            <a:lstStyle/>
            <a:p>
              <a:r>
                <a:rPr lang="pt-BR" sz="2500" b="1" dirty="0" smtClean="0">
                  <a:solidFill>
                    <a:schemeClr val="bg1"/>
                  </a:solidFill>
                  <a:latin typeface="Adobe Arabic" panose="02040503050201020203" pitchFamily="18" charset="-78"/>
                  <a:cs typeface="Adobe Arabic" panose="02040503050201020203" pitchFamily="18" charset="-78"/>
                </a:rPr>
                <a:t>VOLTAR</a:t>
              </a:r>
              <a:endParaRPr lang="pt-BR" sz="2500" b="1" dirty="0">
                <a:solidFill>
                  <a:schemeClr val="bg1"/>
                </a:solidFill>
                <a:latin typeface="Adobe Arabic" panose="02040503050201020203" pitchFamily="18" charset="-78"/>
                <a:cs typeface="Adobe Arabic" panose="02040503050201020203" pitchFamily="18" charset="-78"/>
              </a:endParaRPr>
            </a:p>
          </p:txBody>
        </p:sp>
      </p:grpSp>
      <p:sp>
        <p:nvSpPr>
          <p:cNvPr id="30" name="CaixaDeTexto 29"/>
          <p:cNvSpPr txBox="1"/>
          <p:nvPr/>
        </p:nvSpPr>
        <p:spPr>
          <a:xfrm>
            <a:off x="1338199" y="2460600"/>
            <a:ext cx="4094319" cy="3785652"/>
          </a:xfrm>
          <a:prstGeom prst="rect">
            <a:avLst/>
          </a:prstGeom>
          <a:noFill/>
        </p:spPr>
        <p:txBody>
          <a:bodyPr wrap="square" rtlCol="0">
            <a:spAutoFit/>
          </a:bodyPr>
          <a:lstStyle/>
          <a:p>
            <a:pPr algn="ctr"/>
            <a:r>
              <a:rPr lang="pt-BR" sz="4000" b="1" dirty="0" smtClean="0">
                <a:solidFill>
                  <a:srgbClr val="22C2A4"/>
                </a:solidFill>
                <a:latin typeface="Adobe Arabic" panose="02040503050201020203" pitchFamily="18" charset="-78"/>
                <a:cs typeface="Adobe Arabic" panose="02040503050201020203" pitchFamily="18" charset="-78"/>
              </a:rPr>
              <a:t>0 A 6 MESES DE VIDA</a:t>
            </a:r>
            <a:endParaRPr lang="pt-BR" sz="4000" dirty="0">
              <a:solidFill>
                <a:srgbClr val="22C2A4"/>
              </a:solidFill>
              <a:latin typeface="Adobe Arabic" panose="02040503050201020203" pitchFamily="18" charset="-78"/>
              <a:cs typeface="Adobe Arabic" panose="02040503050201020203" pitchFamily="18" charset="-78"/>
            </a:endParaRPr>
          </a:p>
          <a:p>
            <a:pPr algn="ctr"/>
            <a:endParaRPr lang="pt-BR" sz="4000" dirty="0">
              <a:solidFill>
                <a:srgbClr val="22C2A4"/>
              </a:solidFill>
              <a:latin typeface="Adobe Arabic" panose="02040503050201020203" pitchFamily="18" charset="-78"/>
              <a:cs typeface="Adobe Arabic" panose="02040503050201020203" pitchFamily="18" charset="-78"/>
            </a:endParaRPr>
          </a:p>
          <a:p>
            <a:pPr algn="ctr"/>
            <a:endParaRPr lang="pt-BR" sz="4000" dirty="0">
              <a:solidFill>
                <a:srgbClr val="22C2A4"/>
              </a:solidFill>
              <a:latin typeface="Adobe Arabic" panose="02040503050201020203" pitchFamily="18" charset="-78"/>
              <a:cs typeface="Adobe Arabic" panose="02040503050201020203" pitchFamily="18" charset="-78"/>
            </a:endParaRPr>
          </a:p>
          <a:p>
            <a:pPr algn="ctr"/>
            <a:endParaRPr lang="pt-BR" sz="4000" dirty="0">
              <a:solidFill>
                <a:srgbClr val="22C2A4"/>
              </a:solidFill>
              <a:latin typeface="Adobe Arabic" panose="02040503050201020203" pitchFamily="18" charset="-78"/>
              <a:cs typeface="Adobe Arabic" panose="02040503050201020203" pitchFamily="18" charset="-78"/>
            </a:endParaRPr>
          </a:p>
          <a:p>
            <a:pPr algn="ctr"/>
            <a:endParaRPr lang="pt-BR" sz="4000" dirty="0">
              <a:solidFill>
                <a:srgbClr val="22C2A4"/>
              </a:solidFill>
              <a:latin typeface="Adobe Arabic" panose="02040503050201020203" pitchFamily="18" charset="-78"/>
              <a:cs typeface="Adobe Arabic" panose="02040503050201020203" pitchFamily="18" charset="-78"/>
            </a:endParaRPr>
          </a:p>
          <a:p>
            <a:pPr algn="ctr"/>
            <a:endParaRPr lang="pt-BR" sz="4000" dirty="0">
              <a:solidFill>
                <a:srgbClr val="22C2A4"/>
              </a:solidFill>
              <a:latin typeface="Adobe Arabic" panose="02040503050201020203" pitchFamily="18" charset="-78"/>
              <a:cs typeface="Adobe Arabic" panose="02040503050201020203" pitchFamily="18" charset="-78"/>
            </a:endParaRPr>
          </a:p>
        </p:txBody>
      </p:sp>
      <p:sp>
        <p:nvSpPr>
          <p:cNvPr id="31" name="CaixaDeTexto 30"/>
          <p:cNvSpPr txBox="1"/>
          <p:nvPr/>
        </p:nvSpPr>
        <p:spPr>
          <a:xfrm>
            <a:off x="677096" y="3527199"/>
            <a:ext cx="5813309" cy="8279190"/>
          </a:xfrm>
          <a:prstGeom prst="rect">
            <a:avLst/>
          </a:prstGeom>
          <a:noFill/>
        </p:spPr>
        <p:txBody>
          <a:bodyPr wrap="square" rtlCol="0">
            <a:spAutoFit/>
          </a:bodyPr>
          <a:lstStyle/>
          <a:p>
            <a:pPr algn="just"/>
            <a:r>
              <a:rPr lang="pt-BR" sz="2800" dirty="0" smtClean="0">
                <a:latin typeface="Adobe Arabic" panose="02040503050201020203" pitchFamily="18" charset="-78"/>
                <a:cs typeface="Adobe Arabic" panose="02040503050201020203" pitchFamily="18" charset="-78"/>
              </a:rPr>
              <a:t>A recomendação atual é que a criança seja amamentada já na primeira hora de vida e por 2 anos ou mais. Nos primeiros 6 meses, a recomendação é que ela receba somente leite materno. Quando isso ocorre, dizemos que a criança está em amamentação exclusiva. Nenhum outro tipo de alimento necessita ser dado ao bebê enquanto estiver em amamentação exclusiva: nem líquidos, como água, água de coco, chá, suco ou outros leites; nem qualquer outro alimento, como papinha e mingau. Mesmo em regiões secas e quentes, não é necessário oferecer água às crianças alimentadas somente com leite materno, pois ele possui toda a água necessária para a hidratação nesse período. Em dias quentes, a criança poderá querer mamar com mais frequência para matar a sede</a:t>
            </a:r>
            <a:endParaRPr lang="pt-BR" sz="2800" dirty="0">
              <a:latin typeface="Adobe Arabic" panose="02040503050201020203" pitchFamily="18" charset="-78"/>
              <a:cs typeface="Adobe Arabic" panose="02040503050201020203" pitchFamily="18" charset="-78"/>
            </a:endParaRPr>
          </a:p>
          <a:p>
            <a:pPr algn="just"/>
            <a:endParaRPr lang="pt-BR" sz="2800" dirty="0">
              <a:latin typeface="Adobe Arabic" panose="02040503050201020203" pitchFamily="18" charset="-78"/>
              <a:cs typeface="Adobe Arabic" panose="02040503050201020203" pitchFamily="18" charset="-78"/>
            </a:endParaRPr>
          </a:p>
          <a:p>
            <a:pPr algn="just"/>
            <a:endParaRPr lang="pt-BR" sz="2800" dirty="0">
              <a:latin typeface="Adobe Arabic" panose="02040503050201020203" pitchFamily="18" charset="-78"/>
              <a:cs typeface="Adobe Arabic" panose="02040503050201020203" pitchFamily="18" charset="-78"/>
            </a:endParaRPr>
          </a:p>
          <a:p>
            <a:pPr algn="just"/>
            <a:endParaRPr lang="pt-BR" sz="2800" dirty="0">
              <a:latin typeface="Adobe Arabic" panose="02040503050201020203" pitchFamily="18" charset="-78"/>
              <a:cs typeface="Adobe Arabic" panose="02040503050201020203" pitchFamily="18" charset="-78"/>
            </a:endParaRPr>
          </a:p>
        </p:txBody>
      </p:sp>
    </p:spTree>
    <p:extLst>
      <p:ext uri="{BB962C8B-B14F-4D97-AF65-F5344CB8AC3E}">
        <p14:creationId xmlns:p14="http://schemas.microsoft.com/office/powerpoint/2010/main" val="250977293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upo 18"/>
          <p:cNvGrpSpPr/>
          <p:nvPr/>
        </p:nvGrpSpPr>
        <p:grpSpPr>
          <a:xfrm>
            <a:off x="5216979" y="-1"/>
            <a:ext cx="4727121" cy="4653643"/>
            <a:chOff x="5216979" y="-1"/>
            <a:chExt cx="4727121" cy="4653643"/>
          </a:xfrm>
        </p:grpSpPr>
        <p:sp>
          <p:nvSpPr>
            <p:cNvPr id="7" name="Elipse 6"/>
            <p:cNvSpPr/>
            <p:nvPr/>
          </p:nvSpPr>
          <p:spPr>
            <a:xfrm>
              <a:off x="5216979" y="0"/>
              <a:ext cx="3282042" cy="3282042"/>
            </a:xfrm>
            <a:prstGeom prst="ellipse">
              <a:avLst/>
            </a:prstGeom>
            <a:solidFill>
              <a:srgbClr val="22C2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Retângulo 7"/>
            <p:cNvSpPr/>
            <p:nvPr/>
          </p:nvSpPr>
          <p:spPr>
            <a:xfrm>
              <a:off x="6858000" y="-1"/>
              <a:ext cx="3086100" cy="4653643"/>
            </a:xfrm>
            <a:prstGeom prst="rect">
              <a:avLst/>
            </a:prstGeom>
            <a:solidFill>
              <a:srgbClr val="FAFA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12" name="CaixaDeTexto 11"/>
          <p:cNvSpPr txBox="1"/>
          <p:nvPr/>
        </p:nvSpPr>
        <p:spPr>
          <a:xfrm>
            <a:off x="1852480" y="1278714"/>
            <a:ext cx="7160077" cy="861774"/>
          </a:xfrm>
          <a:prstGeom prst="rect">
            <a:avLst/>
          </a:prstGeom>
          <a:noFill/>
        </p:spPr>
        <p:txBody>
          <a:bodyPr wrap="square" rtlCol="0">
            <a:spAutoFit/>
          </a:bodyPr>
          <a:lstStyle/>
          <a:p>
            <a:r>
              <a:rPr lang="pt-BR" sz="5000" dirty="0" smtClean="0">
                <a:solidFill>
                  <a:srgbClr val="22C2A4"/>
                </a:solidFill>
                <a:latin typeface="Adobe Arabic" panose="02040503050201020203" pitchFamily="18" charset="-78"/>
                <a:cs typeface="Adobe Arabic" panose="02040503050201020203" pitchFamily="18" charset="-78"/>
              </a:rPr>
              <a:t>INTRODUÇÃO </a:t>
            </a:r>
            <a:r>
              <a:rPr lang="pt-BR" sz="3000" b="1" dirty="0" smtClean="0">
                <a:solidFill>
                  <a:schemeClr val="bg1"/>
                </a:solidFill>
                <a:latin typeface="Adobe Arabic" panose="02040503050201020203" pitchFamily="18" charset="-78"/>
                <a:cs typeface="Adobe Arabic" panose="02040503050201020203" pitchFamily="18" charset="-78"/>
              </a:rPr>
              <a:t>ALIMENTAR</a:t>
            </a:r>
            <a:endParaRPr lang="pt-BR" sz="3000" b="1" dirty="0">
              <a:solidFill>
                <a:schemeClr val="bg1"/>
              </a:solidFill>
              <a:latin typeface="Adobe Arabic" panose="02040503050201020203" pitchFamily="18" charset="-78"/>
              <a:cs typeface="Adobe Arabic" panose="02040503050201020203" pitchFamily="18" charset="-78"/>
            </a:endParaRPr>
          </a:p>
        </p:txBody>
      </p:sp>
      <p:grpSp>
        <p:nvGrpSpPr>
          <p:cNvPr id="3" name="Grupo 2"/>
          <p:cNvGrpSpPr/>
          <p:nvPr/>
        </p:nvGrpSpPr>
        <p:grpSpPr>
          <a:xfrm>
            <a:off x="4738214" y="11353850"/>
            <a:ext cx="3444239" cy="490602"/>
            <a:chOff x="2902002" y="7634061"/>
            <a:chExt cx="3444239" cy="490602"/>
          </a:xfrm>
        </p:grpSpPr>
        <p:sp>
          <p:nvSpPr>
            <p:cNvPr id="22" name="Fluxograma: Terminação 21"/>
            <p:cNvSpPr/>
            <p:nvPr/>
          </p:nvSpPr>
          <p:spPr>
            <a:xfrm>
              <a:off x="2902002" y="7634061"/>
              <a:ext cx="1110345" cy="490602"/>
            </a:xfrm>
            <a:prstGeom prst="flowChartTerminator">
              <a:avLst/>
            </a:prstGeom>
            <a:solidFill>
              <a:srgbClr val="22C2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 name="CaixaDeTexto 22"/>
            <p:cNvSpPr txBox="1"/>
            <p:nvPr/>
          </p:nvSpPr>
          <p:spPr>
            <a:xfrm>
              <a:off x="2962145" y="7639977"/>
              <a:ext cx="3384096" cy="477054"/>
            </a:xfrm>
            <a:prstGeom prst="rect">
              <a:avLst/>
            </a:prstGeom>
            <a:noFill/>
          </p:spPr>
          <p:txBody>
            <a:bodyPr wrap="square" rtlCol="0">
              <a:spAutoFit/>
            </a:bodyPr>
            <a:lstStyle/>
            <a:p>
              <a:r>
                <a:rPr lang="pt-BR" sz="2500" b="1" dirty="0" smtClean="0">
                  <a:solidFill>
                    <a:schemeClr val="bg1"/>
                  </a:solidFill>
                  <a:latin typeface="Adobe Arabic" panose="02040503050201020203" pitchFamily="18" charset="-78"/>
                  <a:cs typeface="Adobe Arabic" panose="02040503050201020203" pitchFamily="18" charset="-78"/>
                </a:rPr>
                <a:t>INÍCIO</a:t>
              </a:r>
              <a:endParaRPr lang="pt-BR" sz="2500" b="1" dirty="0">
                <a:solidFill>
                  <a:schemeClr val="bg1"/>
                </a:solidFill>
                <a:latin typeface="Adobe Arabic" panose="02040503050201020203" pitchFamily="18" charset="-78"/>
                <a:cs typeface="Adobe Arabic" panose="02040503050201020203" pitchFamily="18" charset="-78"/>
              </a:endParaRPr>
            </a:p>
          </p:txBody>
        </p:sp>
      </p:grpSp>
      <p:grpSp>
        <p:nvGrpSpPr>
          <p:cNvPr id="16" name="Grupo 15"/>
          <p:cNvGrpSpPr/>
          <p:nvPr/>
        </p:nvGrpSpPr>
        <p:grpSpPr>
          <a:xfrm>
            <a:off x="844394" y="11338648"/>
            <a:ext cx="3384096" cy="490602"/>
            <a:chOff x="2902002" y="7634061"/>
            <a:chExt cx="3384096" cy="490602"/>
          </a:xfrm>
        </p:grpSpPr>
        <p:sp>
          <p:nvSpPr>
            <p:cNvPr id="24" name="Fluxograma: Terminação 23"/>
            <p:cNvSpPr/>
            <p:nvPr/>
          </p:nvSpPr>
          <p:spPr>
            <a:xfrm>
              <a:off x="2902002" y="7634061"/>
              <a:ext cx="1110345" cy="490602"/>
            </a:xfrm>
            <a:prstGeom prst="flowChartTerminator">
              <a:avLst/>
            </a:prstGeom>
            <a:solidFill>
              <a:srgbClr val="22C2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5" name="CaixaDeTexto 24"/>
            <p:cNvSpPr txBox="1"/>
            <p:nvPr/>
          </p:nvSpPr>
          <p:spPr>
            <a:xfrm>
              <a:off x="2902002" y="7640835"/>
              <a:ext cx="3384096" cy="477054"/>
            </a:xfrm>
            <a:prstGeom prst="rect">
              <a:avLst/>
            </a:prstGeom>
            <a:noFill/>
          </p:spPr>
          <p:txBody>
            <a:bodyPr wrap="square" rtlCol="0">
              <a:spAutoFit/>
            </a:bodyPr>
            <a:lstStyle/>
            <a:p>
              <a:r>
                <a:rPr lang="pt-BR" sz="2500" b="1" dirty="0" smtClean="0">
                  <a:solidFill>
                    <a:schemeClr val="bg1"/>
                  </a:solidFill>
                  <a:latin typeface="Adobe Arabic" panose="02040503050201020203" pitchFamily="18" charset="-78"/>
                  <a:cs typeface="Adobe Arabic" panose="02040503050201020203" pitchFamily="18" charset="-78"/>
                </a:rPr>
                <a:t>VOLTAR</a:t>
              </a:r>
              <a:endParaRPr lang="pt-BR" sz="2500" b="1" dirty="0">
                <a:solidFill>
                  <a:schemeClr val="bg1"/>
                </a:solidFill>
                <a:latin typeface="Adobe Arabic" panose="02040503050201020203" pitchFamily="18" charset="-78"/>
                <a:cs typeface="Adobe Arabic" panose="02040503050201020203" pitchFamily="18" charset="-78"/>
              </a:endParaRPr>
            </a:p>
          </p:txBody>
        </p:sp>
      </p:grpSp>
      <p:sp>
        <p:nvSpPr>
          <p:cNvPr id="30" name="CaixaDeTexto 29"/>
          <p:cNvSpPr txBox="1"/>
          <p:nvPr/>
        </p:nvSpPr>
        <p:spPr>
          <a:xfrm>
            <a:off x="1076941" y="2313882"/>
            <a:ext cx="4510360" cy="3785652"/>
          </a:xfrm>
          <a:prstGeom prst="rect">
            <a:avLst/>
          </a:prstGeom>
          <a:noFill/>
        </p:spPr>
        <p:txBody>
          <a:bodyPr wrap="square" rtlCol="0">
            <a:spAutoFit/>
          </a:bodyPr>
          <a:lstStyle/>
          <a:p>
            <a:pPr algn="ctr"/>
            <a:r>
              <a:rPr lang="pt-BR" sz="4000" b="1" dirty="0" smtClean="0">
                <a:solidFill>
                  <a:srgbClr val="22C2A4"/>
                </a:solidFill>
                <a:latin typeface="Adobe Arabic" panose="02040503050201020203" pitchFamily="18" charset="-78"/>
                <a:cs typeface="Adobe Arabic" panose="02040503050201020203" pitchFamily="18" charset="-78"/>
              </a:rPr>
              <a:t>AOS 6 MESES DE VIDA</a:t>
            </a:r>
            <a:endParaRPr lang="pt-BR" sz="4000" dirty="0">
              <a:solidFill>
                <a:srgbClr val="22C2A4"/>
              </a:solidFill>
              <a:latin typeface="Adobe Arabic" panose="02040503050201020203" pitchFamily="18" charset="-78"/>
              <a:cs typeface="Adobe Arabic" panose="02040503050201020203" pitchFamily="18" charset="-78"/>
            </a:endParaRPr>
          </a:p>
          <a:p>
            <a:pPr algn="ctr"/>
            <a:endParaRPr lang="pt-BR" sz="4000" dirty="0">
              <a:solidFill>
                <a:srgbClr val="22C2A4"/>
              </a:solidFill>
              <a:latin typeface="Adobe Arabic" panose="02040503050201020203" pitchFamily="18" charset="-78"/>
              <a:cs typeface="Adobe Arabic" panose="02040503050201020203" pitchFamily="18" charset="-78"/>
            </a:endParaRPr>
          </a:p>
          <a:p>
            <a:pPr algn="ctr"/>
            <a:endParaRPr lang="pt-BR" sz="4000" dirty="0">
              <a:solidFill>
                <a:srgbClr val="22C2A4"/>
              </a:solidFill>
              <a:latin typeface="Adobe Arabic" panose="02040503050201020203" pitchFamily="18" charset="-78"/>
              <a:cs typeface="Adobe Arabic" panose="02040503050201020203" pitchFamily="18" charset="-78"/>
            </a:endParaRPr>
          </a:p>
          <a:p>
            <a:pPr algn="ctr"/>
            <a:endParaRPr lang="pt-BR" sz="4000" dirty="0">
              <a:solidFill>
                <a:srgbClr val="22C2A4"/>
              </a:solidFill>
              <a:latin typeface="Adobe Arabic" panose="02040503050201020203" pitchFamily="18" charset="-78"/>
              <a:cs typeface="Adobe Arabic" panose="02040503050201020203" pitchFamily="18" charset="-78"/>
            </a:endParaRPr>
          </a:p>
          <a:p>
            <a:pPr algn="ctr"/>
            <a:endParaRPr lang="pt-BR" sz="4000" dirty="0">
              <a:solidFill>
                <a:srgbClr val="22C2A4"/>
              </a:solidFill>
              <a:latin typeface="Adobe Arabic" panose="02040503050201020203" pitchFamily="18" charset="-78"/>
              <a:cs typeface="Adobe Arabic" panose="02040503050201020203" pitchFamily="18" charset="-78"/>
            </a:endParaRPr>
          </a:p>
          <a:p>
            <a:pPr algn="ctr"/>
            <a:endParaRPr lang="pt-BR" sz="4000" dirty="0">
              <a:solidFill>
                <a:srgbClr val="22C2A4"/>
              </a:solidFill>
              <a:latin typeface="Adobe Arabic" panose="02040503050201020203" pitchFamily="18" charset="-78"/>
              <a:cs typeface="Adobe Arabic" panose="02040503050201020203" pitchFamily="18" charset="-78"/>
            </a:endParaRPr>
          </a:p>
        </p:txBody>
      </p:sp>
      <p:sp>
        <p:nvSpPr>
          <p:cNvPr id="31" name="CaixaDeTexto 30"/>
          <p:cNvSpPr txBox="1"/>
          <p:nvPr/>
        </p:nvSpPr>
        <p:spPr>
          <a:xfrm>
            <a:off x="677096" y="3419202"/>
            <a:ext cx="5813309" cy="9294852"/>
          </a:xfrm>
          <a:prstGeom prst="rect">
            <a:avLst/>
          </a:prstGeom>
          <a:noFill/>
        </p:spPr>
        <p:txBody>
          <a:bodyPr wrap="square" rtlCol="0">
            <a:spAutoFit/>
          </a:bodyPr>
          <a:lstStyle/>
          <a:p>
            <a:pPr algn="just"/>
            <a:r>
              <a:rPr lang="pt-BR" sz="2600" b="1" dirty="0" smtClean="0">
                <a:latin typeface="Adobe Arabic" panose="02040503050201020203" pitchFamily="18" charset="-78"/>
                <a:cs typeface="Adobe Arabic" panose="02040503050201020203" pitchFamily="18" charset="-78"/>
              </a:rPr>
              <a:t>CAFÉ DA MANHA:</a:t>
            </a:r>
            <a:r>
              <a:rPr lang="pt-BR" sz="2600" dirty="0" smtClean="0">
                <a:latin typeface="Adobe Arabic" panose="02040503050201020203" pitchFamily="18" charset="-78"/>
                <a:cs typeface="Adobe Arabic" panose="02040503050201020203" pitchFamily="18" charset="-78"/>
              </a:rPr>
              <a:t> leite materno</a:t>
            </a:r>
          </a:p>
          <a:p>
            <a:pPr algn="just"/>
            <a:endParaRPr lang="pt-BR" sz="2600" dirty="0">
              <a:latin typeface="Adobe Arabic" panose="02040503050201020203" pitchFamily="18" charset="-78"/>
              <a:cs typeface="Adobe Arabic" panose="02040503050201020203" pitchFamily="18" charset="-78"/>
            </a:endParaRPr>
          </a:p>
          <a:p>
            <a:pPr algn="just"/>
            <a:r>
              <a:rPr lang="pt-BR" sz="2600" b="1" dirty="0" smtClean="0">
                <a:latin typeface="Adobe Arabic" panose="02040503050201020203" pitchFamily="18" charset="-78"/>
                <a:cs typeface="Adobe Arabic" panose="02040503050201020203" pitchFamily="18" charset="-78"/>
              </a:rPr>
              <a:t>LANCHE DA MANHÃ</a:t>
            </a:r>
            <a:r>
              <a:rPr lang="pt-BR" sz="2600" dirty="0" smtClean="0">
                <a:latin typeface="Adobe Arabic" panose="02040503050201020203" pitchFamily="18" charset="-78"/>
                <a:cs typeface="Adobe Arabic" panose="02040503050201020203" pitchFamily="18" charset="-78"/>
              </a:rPr>
              <a:t>: fruta e leite materno</a:t>
            </a:r>
          </a:p>
          <a:p>
            <a:pPr algn="just"/>
            <a:endParaRPr lang="pt-BR" sz="2600" dirty="0">
              <a:latin typeface="Adobe Arabic" panose="02040503050201020203" pitchFamily="18" charset="-78"/>
              <a:cs typeface="Adobe Arabic" panose="02040503050201020203" pitchFamily="18" charset="-78"/>
            </a:endParaRPr>
          </a:p>
          <a:p>
            <a:pPr algn="just"/>
            <a:r>
              <a:rPr lang="pt-BR" sz="2600" b="1" dirty="0" smtClean="0">
                <a:latin typeface="Adobe Arabic" panose="02040503050201020203" pitchFamily="18" charset="-78"/>
                <a:cs typeface="Adobe Arabic" panose="02040503050201020203" pitchFamily="18" charset="-78"/>
              </a:rPr>
              <a:t>ALMOÇO</a:t>
            </a:r>
            <a:r>
              <a:rPr lang="pt-BR" sz="2600" dirty="0" smtClean="0">
                <a:latin typeface="Adobe Arabic" panose="02040503050201020203" pitchFamily="18" charset="-78"/>
                <a:cs typeface="Adobe Arabic" panose="02040503050201020203" pitchFamily="18" charset="-78"/>
              </a:rPr>
              <a:t>: É recomendado que o prato da criança tenha: - 1 alimento do grupo dos cereais ou raízes e tubérculos; - 1 alimento do grupo dos feijões; - 1 ou mais alimentos do grupo dos legumes e verduras; - 1 alimento do grupo das carnes e ovos. Junto à refeição, pode ser dado um pedaço pequeno de fruta. Quantidade aproximada — 2 a 3 colheres de sopa no total. Essa quantidade serve apenas para a família ter alguma referência e não deve ser seguida de forma rígida, uma vez que as características individuais da criança devem ser respeitadas</a:t>
            </a:r>
          </a:p>
          <a:p>
            <a:pPr algn="just"/>
            <a:endParaRPr lang="pt-BR" sz="2600" dirty="0">
              <a:latin typeface="Adobe Arabic" panose="02040503050201020203" pitchFamily="18" charset="-78"/>
              <a:cs typeface="Adobe Arabic" panose="02040503050201020203" pitchFamily="18" charset="-78"/>
            </a:endParaRPr>
          </a:p>
          <a:p>
            <a:pPr algn="just"/>
            <a:r>
              <a:rPr lang="pt-BR" sz="2600" b="1" dirty="0" smtClean="0">
                <a:latin typeface="Adobe Arabic" panose="02040503050201020203" pitchFamily="18" charset="-78"/>
                <a:cs typeface="Adobe Arabic" panose="02040503050201020203" pitchFamily="18" charset="-78"/>
              </a:rPr>
              <a:t>LANCHE DA TARDE: </a:t>
            </a:r>
            <a:r>
              <a:rPr lang="pt-BR" sz="2600" dirty="0" smtClean="0">
                <a:latin typeface="Adobe Arabic" panose="02040503050201020203" pitchFamily="18" charset="-78"/>
                <a:cs typeface="Adobe Arabic" panose="02040503050201020203" pitchFamily="18" charset="-78"/>
              </a:rPr>
              <a:t>Fruta e leite materno</a:t>
            </a:r>
          </a:p>
          <a:p>
            <a:pPr algn="just"/>
            <a:endParaRPr lang="pt-BR" sz="2600" dirty="0">
              <a:latin typeface="Adobe Arabic" panose="02040503050201020203" pitchFamily="18" charset="-78"/>
              <a:cs typeface="Adobe Arabic" panose="02040503050201020203" pitchFamily="18" charset="-78"/>
            </a:endParaRPr>
          </a:p>
          <a:p>
            <a:pPr algn="just"/>
            <a:r>
              <a:rPr lang="pt-BR" sz="2600" b="1" dirty="0" smtClean="0">
                <a:latin typeface="Adobe Arabic" panose="02040503050201020203" pitchFamily="18" charset="-78"/>
                <a:cs typeface="Adobe Arabic" panose="02040503050201020203" pitchFamily="18" charset="-78"/>
              </a:rPr>
              <a:t>JANTAR E ANTES DE DORMIR: </a:t>
            </a:r>
            <a:r>
              <a:rPr lang="pt-BR" sz="2600" dirty="0" smtClean="0">
                <a:latin typeface="Adobe Arabic" panose="02040503050201020203" pitchFamily="18" charset="-78"/>
                <a:cs typeface="Adobe Arabic" panose="02040503050201020203" pitchFamily="18" charset="-78"/>
              </a:rPr>
              <a:t>Leite materno</a:t>
            </a:r>
            <a:endParaRPr lang="pt-BR" sz="2600" dirty="0">
              <a:latin typeface="Adobe Arabic" panose="02040503050201020203" pitchFamily="18" charset="-78"/>
              <a:cs typeface="Adobe Arabic" panose="02040503050201020203" pitchFamily="18" charset="-78"/>
            </a:endParaRPr>
          </a:p>
          <a:p>
            <a:pPr algn="just"/>
            <a:endParaRPr lang="pt-BR" sz="2600" dirty="0">
              <a:latin typeface="Adobe Arabic" panose="02040503050201020203" pitchFamily="18" charset="-78"/>
              <a:cs typeface="Adobe Arabic" panose="02040503050201020203" pitchFamily="18" charset="-78"/>
            </a:endParaRPr>
          </a:p>
          <a:p>
            <a:pPr algn="just"/>
            <a:endParaRPr lang="pt-BR" sz="2600" dirty="0">
              <a:latin typeface="Adobe Arabic" panose="02040503050201020203" pitchFamily="18" charset="-78"/>
              <a:cs typeface="Adobe Arabic" panose="02040503050201020203" pitchFamily="18" charset="-78"/>
            </a:endParaRPr>
          </a:p>
          <a:p>
            <a:pPr algn="just"/>
            <a:endParaRPr lang="pt-BR" sz="2600" dirty="0">
              <a:latin typeface="Adobe Arabic" panose="02040503050201020203" pitchFamily="18" charset="-78"/>
              <a:cs typeface="Adobe Arabic" panose="02040503050201020203" pitchFamily="18" charset="-78"/>
            </a:endParaRPr>
          </a:p>
          <a:p>
            <a:pPr algn="just"/>
            <a:endParaRPr lang="pt-BR" sz="2600" dirty="0">
              <a:latin typeface="Adobe Arabic" panose="02040503050201020203" pitchFamily="18" charset="-78"/>
              <a:cs typeface="Adobe Arabic" panose="02040503050201020203" pitchFamily="18" charset="-78"/>
            </a:endParaRPr>
          </a:p>
        </p:txBody>
      </p:sp>
    </p:spTree>
    <p:extLst>
      <p:ext uri="{BB962C8B-B14F-4D97-AF65-F5344CB8AC3E}">
        <p14:creationId xmlns:p14="http://schemas.microsoft.com/office/powerpoint/2010/main" val="472878428"/>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upo 18"/>
          <p:cNvGrpSpPr/>
          <p:nvPr/>
        </p:nvGrpSpPr>
        <p:grpSpPr>
          <a:xfrm>
            <a:off x="5216979" y="-1"/>
            <a:ext cx="4727121" cy="4653643"/>
            <a:chOff x="5216979" y="-1"/>
            <a:chExt cx="4727121" cy="4653643"/>
          </a:xfrm>
        </p:grpSpPr>
        <p:sp>
          <p:nvSpPr>
            <p:cNvPr id="7" name="Elipse 6"/>
            <p:cNvSpPr/>
            <p:nvPr/>
          </p:nvSpPr>
          <p:spPr>
            <a:xfrm>
              <a:off x="5216979" y="0"/>
              <a:ext cx="3282042" cy="3282042"/>
            </a:xfrm>
            <a:prstGeom prst="ellipse">
              <a:avLst/>
            </a:prstGeom>
            <a:solidFill>
              <a:srgbClr val="22C2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Retângulo 7"/>
            <p:cNvSpPr/>
            <p:nvPr/>
          </p:nvSpPr>
          <p:spPr>
            <a:xfrm>
              <a:off x="6858000" y="-1"/>
              <a:ext cx="3086100" cy="4653643"/>
            </a:xfrm>
            <a:prstGeom prst="rect">
              <a:avLst/>
            </a:prstGeom>
            <a:solidFill>
              <a:srgbClr val="FAFA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12" name="CaixaDeTexto 11"/>
          <p:cNvSpPr txBox="1"/>
          <p:nvPr/>
        </p:nvSpPr>
        <p:spPr>
          <a:xfrm>
            <a:off x="1852480" y="1278714"/>
            <a:ext cx="7160077" cy="861774"/>
          </a:xfrm>
          <a:prstGeom prst="rect">
            <a:avLst/>
          </a:prstGeom>
          <a:noFill/>
        </p:spPr>
        <p:txBody>
          <a:bodyPr wrap="square" rtlCol="0">
            <a:spAutoFit/>
          </a:bodyPr>
          <a:lstStyle/>
          <a:p>
            <a:r>
              <a:rPr lang="pt-BR" sz="5000" dirty="0" smtClean="0">
                <a:solidFill>
                  <a:srgbClr val="22C2A4"/>
                </a:solidFill>
                <a:latin typeface="Adobe Arabic" panose="02040503050201020203" pitchFamily="18" charset="-78"/>
                <a:cs typeface="Adobe Arabic" panose="02040503050201020203" pitchFamily="18" charset="-78"/>
              </a:rPr>
              <a:t>INTRODUÇÃO </a:t>
            </a:r>
            <a:r>
              <a:rPr lang="pt-BR" sz="3000" b="1" dirty="0" smtClean="0">
                <a:solidFill>
                  <a:schemeClr val="bg1"/>
                </a:solidFill>
                <a:latin typeface="Adobe Arabic" panose="02040503050201020203" pitchFamily="18" charset="-78"/>
                <a:cs typeface="Adobe Arabic" panose="02040503050201020203" pitchFamily="18" charset="-78"/>
              </a:rPr>
              <a:t>ALIMENTAR</a:t>
            </a:r>
            <a:endParaRPr lang="pt-BR" sz="3000" b="1" dirty="0">
              <a:solidFill>
                <a:schemeClr val="bg1"/>
              </a:solidFill>
              <a:latin typeface="Adobe Arabic" panose="02040503050201020203" pitchFamily="18" charset="-78"/>
              <a:cs typeface="Adobe Arabic" panose="02040503050201020203" pitchFamily="18" charset="-78"/>
            </a:endParaRPr>
          </a:p>
        </p:txBody>
      </p:sp>
      <p:grpSp>
        <p:nvGrpSpPr>
          <p:cNvPr id="3" name="Grupo 2"/>
          <p:cNvGrpSpPr/>
          <p:nvPr/>
        </p:nvGrpSpPr>
        <p:grpSpPr>
          <a:xfrm>
            <a:off x="4738214" y="11353850"/>
            <a:ext cx="3444239" cy="490602"/>
            <a:chOff x="2902002" y="7634061"/>
            <a:chExt cx="3444239" cy="490602"/>
          </a:xfrm>
        </p:grpSpPr>
        <p:sp>
          <p:nvSpPr>
            <p:cNvPr id="22" name="Fluxograma: Terminação 21"/>
            <p:cNvSpPr/>
            <p:nvPr/>
          </p:nvSpPr>
          <p:spPr>
            <a:xfrm>
              <a:off x="2902002" y="7634061"/>
              <a:ext cx="1110345" cy="490602"/>
            </a:xfrm>
            <a:prstGeom prst="flowChartTerminator">
              <a:avLst/>
            </a:prstGeom>
            <a:solidFill>
              <a:srgbClr val="22C2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 name="CaixaDeTexto 22"/>
            <p:cNvSpPr txBox="1"/>
            <p:nvPr/>
          </p:nvSpPr>
          <p:spPr>
            <a:xfrm>
              <a:off x="2962145" y="7639977"/>
              <a:ext cx="3384096" cy="477054"/>
            </a:xfrm>
            <a:prstGeom prst="rect">
              <a:avLst/>
            </a:prstGeom>
            <a:noFill/>
          </p:spPr>
          <p:txBody>
            <a:bodyPr wrap="square" rtlCol="0">
              <a:spAutoFit/>
            </a:bodyPr>
            <a:lstStyle/>
            <a:p>
              <a:r>
                <a:rPr lang="pt-BR" sz="2500" b="1" dirty="0" smtClean="0">
                  <a:solidFill>
                    <a:schemeClr val="bg1"/>
                  </a:solidFill>
                  <a:latin typeface="Adobe Arabic" panose="02040503050201020203" pitchFamily="18" charset="-78"/>
                  <a:cs typeface="Adobe Arabic" panose="02040503050201020203" pitchFamily="18" charset="-78"/>
                </a:rPr>
                <a:t>INÍCIO</a:t>
              </a:r>
              <a:endParaRPr lang="pt-BR" sz="2500" b="1" dirty="0">
                <a:solidFill>
                  <a:schemeClr val="bg1"/>
                </a:solidFill>
                <a:latin typeface="Adobe Arabic" panose="02040503050201020203" pitchFamily="18" charset="-78"/>
                <a:cs typeface="Adobe Arabic" panose="02040503050201020203" pitchFamily="18" charset="-78"/>
              </a:endParaRPr>
            </a:p>
          </p:txBody>
        </p:sp>
      </p:grpSp>
      <p:grpSp>
        <p:nvGrpSpPr>
          <p:cNvPr id="16" name="Grupo 15"/>
          <p:cNvGrpSpPr/>
          <p:nvPr/>
        </p:nvGrpSpPr>
        <p:grpSpPr>
          <a:xfrm>
            <a:off x="844394" y="11338648"/>
            <a:ext cx="3384096" cy="490602"/>
            <a:chOff x="2902002" y="7634061"/>
            <a:chExt cx="3384096" cy="490602"/>
          </a:xfrm>
        </p:grpSpPr>
        <p:sp>
          <p:nvSpPr>
            <p:cNvPr id="24" name="Fluxograma: Terminação 23"/>
            <p:cNvSpPr/>
            <p:nvPr/>
          </p:nvSpPr>
          <p:spPr>
            <a:xfrm>
              <a:off x="2902002" y="7634061"/>
              <a:ext cx="1110345" cy="490602"/>
            </a:xfrm>
            <a:prstGeom prst="flowChartTerminator">
              <a:avLst/>
            </a:prstGeom>
            <a:solidFill>
              <a:srgbClr val="22C2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5" name="CaixaDeTexto 24"/>
            <p:cNvSpPr txBox="1"/>
            <p:nvPr/>
          </p:nvSpPr>
          <p:spPr>
            <a:xfrm>
              <a:off x="2902002" y="7640835"/>
              <a:ext cx="3384096" cy="477054"/>
            </a:xfrm>
            <a:prstGeom prst="rect">
              <a:avLst/>
            </a:prstGeom>
            <a:noFill/>
          </p:spPr>
          <p:txBody>
            <a:bodyPr wrap="square" rtlCol="0">
              <a:spAutoFit/>
            </a:bodyPr>
            <a:lstStyle/>
            <a:p>
              <a:r>
                <a:rPr lang="pt-BR" sz="2500" b="1" dirty="0" smtClean="0">
                  <a:solidFill>
                    <a:schemeClr val="bg1"/>
                  </a:solidFill>
                  <a:latin typeface="Adobe Arabic" panose="02040503050201020203" pitchFamily="18" charset="-78"/>
                  <a:cs typeface="Adobe Arabic" panose="02040503050201020203" pitchFamily="18" charset="-78"/>
                </a:rPr>
                <a:t>VOLTAR</a:t>
              </a:r>
              <a:endParaRPr lang="pt-BR" sz="2500" b="1" dirty="0">
                <a:solidFill>
                  <a:schemeClr val="bg1"/>
                </a:solidFill>
                <a:latin typeface="Adobe Arabic" panose="02040503050201020203" pitchFamily="18" charset="-78"/>
                <a:cs typeface="Adobe Arabic" panose="02040503050201020203" pitchFamily="18" charset="-78"/>
              </a:endParaRPr>
            </a:p>
          </p:txBody>
        </p:sp>
      </p:grpSp>
      <p:sp>
        <p:nvSpPr>
          <p:cNvPr id="30" name="CaixaDeTexto 29"/>
          <p:cNvSpPr txBox="1"/>
          <p:nvPr/>
        </p:nvSpPr>
        <p:spPr>
          <a:xfrm>
            <a:off x="1076941" y="2313882"/>
            <a:ext cx="4510360" cy="5016758"/>
          </a:xfrm>
          <a:prstGeom prst="rect">
            <a:avLst/>
          </a:prstGeom>
          <a:noFill/>
        </p:spPr>
        <p:txBody>
          <a:bodyPr wrap="square" rtlCol="0">
            <a:spAutoFit/>
          </a:bodyPr>
          <a:lstStyle/>
          <a:p>
            <a:pPr algn="ctr"/>
            <a:r>
              <a:rPr lang="pt-BR" sz="4000" b="1" dirty="0" smtClean="0">
                <a:solidFill>
                  <a:srgbClr val="22C2A4"/>
                </a:solidFill>
                <a:latin typeface="Adobe Arabic" panose="02040503050201020203" pitchFamily="18" charset="-78"/>
                <a:cs typeface="Adobe Arabic" panose="02040503050201020203" pitchFamily="18" charset="-78"/>
              </a:rPr>
              <a:t>ENTRE 7 E 8 MESES DE VIDA</a:t>
            </a:r>
          </a:p>
          <a:p>
            <a:pPr algn="ctr"/>
            <a:endParaRPr lang="pt-BR" sz="4000" dirty="0">
              <a:solidFill>
                <a:srgbClr val="22C2A4"/>
              </a:solidFill>
              <a:latin typeface="Adobe Arabic" panose="02040503050201020203" pitchFamily="18" charset="-78"/>
              <a:cs typeface="Adobe Arabic" panose="02040503050201020203" pitchFamily="18" charset="-78"/>
            </a:endParaRPr>
          </a:p>
          <a:p>
            <a:pPr algn="ctr"/>
            <a:endParaRPr lang="pt-BR" sz="4000" dirty="0">
              <a:solidFill>
                <a:srgbClr val="22C2A4"/>
              </a:solidFill>
              <a:latin typeface="Adobe Arabic" panose="02040503050201020203" pitchFamily="18" charset="-78"/>
              <a:cs typeface="Adobe Arabic" panose="02040503050201020203" pitchFamily="18" charset="-78"/>
            </a:endParaRPr>
          </a:p>
          <a:p>
            <a:pPr algn="ctr"/>
            <a:endParaRPr lang="pt-BR" sz="4000" dirty="0">
              <a:solidFill>
                <a:srgbClr val="22C2A4"/>
              </a:solidFill>
              <a:latin typeface="Adobe Arabic" panose="02040503050201020203" pitchFamily="18" charset="-78"/>
              <a:cs typeface="Adobe Arabic" panose="02040503050201020203" pitchFamily="18" charset="-78"/>
            </a:endParaRPr>
          </a:p>
          <a:p>
            <a:pPr algn="ctr"/>
            <a:endParaRPr lang="pt-BR" sz="4000" dirty="0">
              <a:solidFill>
                <a:srgbClr val="22C2A4"/>
              </a:solidFill>
              <a:latin typeface="Adobe Arabic" panose="02040503050201020203" pitchFamily="18" charset="-78"/>
              <a:cs typeface="Adobe Arabic" panose="02040503050201020203" pitchFamily="18" charset="-78"/>
            </a:endParaRPr>
          </a:p>
          <a:p>
            <a:pPr algn="ctr"/>
            <a:endParaRPr lang="pt-BR" sz="4000" dirty="0">
              <a:solidFill>
                <a:srgbClr val="22C2A4"/>
              </a:solidFill>
              <a:latin typeface="Adobe Arabic" panose="02040503050201020203" pitchFamily="18" charset="-78"/>
              <a:cs typeface="Adobe Arabic" panose="02040503050201020203" pitchFamily="18" charset="-78"/>
            </a:endParaRPr>
          </a:p>
          <a:p>
            <a:pPr algn="ctr"/>
            <a:endParaRPr lang="pt-BR" sz="4000" dirty="0">
              <a:solidFill>
                <a:srgbClr val="22C2A4"/>
              </a:solidFill>
              <a:latin typeface="Adobe Arabic" panose="02040503050201020203" pitchFamily="18" charset="-78"/>
              <a:cs typeface="Adobe Arabic" panose="02040503050201020203" pitchFamily="18" charset="-78"/>
            </a:endParaRPr>
          </a:p>
        </p:txBody>
      </p:sp>
      <p:sp>
        <p:nvSpPr>
          <p:cNvPr id="31" name="CaixaDeTexto 30"/>
          <p:cNvSpPr txBox="1"/>
          <p:nvPr/>
        </p:nvSpPr>
        <p:spPr>
          <a:xfrm>
            <a:off x="677096" y="3762102"/>
            <a:ext cx="5813309" cy="8894743"/>
          </a:xfrm>
          <a:prstGeom prst="rect">
            <a:avLst/>
          </a:prstGeom>
          <a:noFill/>
        </p:spPr>
        <p:txBody>
          <a:bodyPr wrap="square" rtlCol="0">
            <a:spAutoFit/>
          </a:bodyPr>
          <a:lstStyle/>
          <a:p>
            <a:pPr algn="just"/>
            <a:r>
              <a:rPr lang="pt-BR" sz="2600" b="1" dirty="0" smtClean="0">
                <a:latin typeface="Adobe Arabic" panose="02040503050201020203" pitchFamily="18" charset="-78"/>
                <a:cs typeface="Adobe Arabic" panose="02040503050201020203" pitchFamily="18" charset="-78"/>
              </a:rPr>
              <a:t>CAFÉ DA MANHA:</a:t>
            </a:r>
            <a:r>
              <a:rPr lang="pt-BR" sz="2600" dirty="0" smtClean="0">
                <a:latin typeface="Adobe Arabic" panose="02040503050201020203" pitchFamily="18" charset="-78"/>
                <a:cs typeface="Adobe Arabic" panose="02040503050201020203" pitchFamily="18" charset="-78"/>
              </a:rPr>
              <a:t> leite materno</a:t>
            </a:r>
          </a:p>
          <a:p>
            <a:pPr algn="just"/>
            <a:endParaRPr lang="pt-BR" sz="2600" dirty="0">
              <a:latin typeface="Adobe Arabic" panose="02040503050201020203" pitchFamily="18" charset="-78"/>
              <a:cs typeface="Adobe Arabic" panose="02040503050201020203" pitchFamily="18" charset="-78"/>
            </a:endParaRPr>
          </a:p>
          <a:p>
            <a:pPr algn="just"/>
            <a:r>
              <a:rPr lang="pt-BR" sz="2600" b="1" dirty="0" smtClean="0">
                <a:latin typeface="Adobe Arabic" panose="02040503050201020203" pitchFamily="18" charset="-78"/>
                <a:cs typeface="Adobe Arabic" panose="02040503050201020203" pitchFamily="18" charset="-78"/>
              </a:rPr>
              <a:t>LANCHE DA MANHÃ E DA TARDE</a:t>
            </a:r>
            <a:r>
              <a:rPr lang="pt-BR" sz="2600" dirty="0" smtClean="0">
                <a:latin typeface="Adobe Arabic" panose="02040503050201020203" pitchFamily="18" charset="-78"/>
                <a:cs typeface="Adobe Arabic" panose="02040503050201020203" pitchFamily="18" charset="-78"/>
              </a:rPr>
              <a:t>: fruta e leite materno</a:t>
            </a:r>
          </a:p>
          <a:p>
            <a:pPr algn="just"/>
            <a:endParaRPr lang="pt-BR" sz="2600" dirty="0">
              <a:latin typeface="Adobe Arabic" panose="02040503050201020203" pitchFamily="18" charset="-78"/>
              <a:cs typeface="Adobe Arabic" panose="02040503050201020203" pitchFamily="18" charset="-78"/>
            </a:endParaRPr>
          </a:p>
          <a:p>
            <a:pPr algn="just"/>
            <a:r>
              <a:rPr lang="pt-BR" sz="2600" b="1" dirty="0" smtClean="0">
                <a:latin typeface="Adobe Arabic" panose="02040503050201020203" pitchFamily="18" charset="-78"/>
                <a:cs typeface="Adobe Arabic" panose="02040503050201020203" pitchFamily="18" charset="-78"/>
              </a:rPr>
              <a:t>ALMOÇO E JANTAR</a:t>
            </a:r>
            <a:r>
              <a:rPr lang="pt-BR" sz="2600" dirty="0" smtClean="0">
                <a:latin typeface="Adobe Arabic" panose="02040503050201020203" pitchFamily="18" charset="-78"/>
                <a:cs typeface="Adobe Arabic" panose="02040503050201020203" pitchFamily="18" charset="-78"/>
              </a:rPr>
              <a:t>: É recomendado que o prato da criança tenha: - 1 alimento do grupo dos cereais ou raízes e tubérculos; - 1 alimento do grupo dos feijões; - 1 ou mais alimentos do grupo dos legumes e verduras; - 1 alimento do grupo das carnes e ovos. Junto à refeição, pode ser dado um pedaço pequeno de fruta. Quantidade aproximada — 3 a 4 colheres de sopa no total. Essa quantidade serve apenas para a família ter alguma referência e não deve ser seguida de forma rígida, uma vez que as características individuais da criança devem ser respeitadas</a:t>
            </a:r>
          </a:p>
          <a:p>
            <a:pPr algn="just"/>
            <a:endParaRPr lang="pt-BR" sz="2600" dirty="0">
              <a:latin typeface="Adobe Arabic" panose="02040503050201020203" pitchFamily="18" charset="-78"/>
              <a:cs typeface="Adobe Arabic" panose="02040503050201020203" pitchFamily="18" charset="-78"/>
            </a:endParaRPr>
          </a:p>
          <a:p>
            <a:pPr algn="just"/>
            <a:r>
              <a:rPr lang="pt-BR" sz="2600" b="1" dirty="0" smtClean="0">
                <a:latin typeface="Adobe Arabic" panose="02040503050201020203" pitchFamily="18" charset="-78"/>
                <a:cs typeface="Adobe Arabic" panose="02040503050201020203" pitchFamily="18" charset="-78"/>
              </a:rPr>
              <a:t>ANTES DE DORMIR: </a:t>
            </a:r>
            <a:r>
              <a:rPr lang="pt-BR" sz="2600" dirty="0" smtClean="0">
                <a:latin typeface="Adobe Arabic" panose="02040503050201020203" pitchFamily="18" charset="-78"/>
                <a:cs typeface="Adobe Arabic" panose="02040503050201020203" pitchFamily="18" charset="-78"/>
              </a:rPr>
              <a:t>Leite materno</a:t>
            </a:r>
            <a:endParaRPr lang="pt-BR" sz="2600" dirty="0">
              <a:latin typeface="Adobe Arabic" panose="02040503050201020203" pitchFamily="18" charset="-78"/>
              <a:cs typeface="Adobe Arabic" panose="02040503050201020203" pitchFamily="18" charset="-78"/>
            </a:endParaRPr>
          </a:p>
          <a:p>
            <a:pPr algn="just"/>
            <a:endParaRPr lang="pt-BR" sz="2600" dirty="0">
              <a:latin typeface="Adobe Arabic" panose="02040503050201020203" pitchFamily="18" charset="-78"/>
              <a:cs typeface="Adobe Arabic" panose="02040503050201020203" pitchFamily="18" charset="-78"/>
            </a:endParaRPr>
          </a:p>
          <a:p>
            <a:pPr algn="just"/>
            <a:endParaRPr lang="pt-BR" sz="2600" dirty="0">
              <a:latin typeface="Adobe Arabic" panose="02040503050201020203" pitchFamily="18" charset="-78"/>
              <a:cs typeface="Adobe Arabic" panose="02040503050201020203" pitchFamily="18" charset="-78"/>
            </a:endParaRPr>
          </a:p>
          <a:p>
            <a:pPr algn="just"/>
            <a:endParaRPr lang="pt-BR" sz="2600" dirty="0">
              <a:latin typeface="Adobe Arabic" panose="02040503050201020203" pitchFamily="18" charset="-78"/>
              <a:cs typeface="Adobe Arabic" panose="02040503050201020203" pitchFamily="18" charset="-78"/>
            </a:endParaRPr>
          </a:p>
          <a:p>
            <a:pPr algn="just"/>
            <a:endParaRPr lang="pt-BR" sz="2600" dirty="0">
              <a:latin typeface="Adobe Arabic" panose="02040503050201020203" pitchFamily="18" charset="-78"/>
              <a:cs typeface="Adobe Arabic" panose="02040503050201020203" pitchFamily="18" charset="-78"/>
            </a:endParaRPr>
          </a:p>
        </p:txBody>
      </p:sp>
    </p:spTree>
    <p:extLst>
      <p:ext uri="{BB962C8B-B14F-4D97-AF65-F5344CB8AC3E}">
        <p14:creationId xmlns:p14="http://schemas.microsoft.com/office/powerpoint/2010/main" val="165222666"/>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upo 18"/>
          <p:cNvGrpSpPr/>
          <p:nvPr/>
        </p:nvGrpSpPr>
        <p:grpSpPr>
          <a:xfrm>
            <a:off x="5216979" y="-1"/>
            <a:ext cx="4727121" cy="4653643"/>
            <a:chOff x="5216979" y="-1"/>
            <a:chExt cx="4727121" cy="4653643"/>
          </a:xfrm>
        </p:grpSpPr>
        <p:sp>
          <p:nvSpPr>
            <p:cNvPr id="7" name="Elipse 6"/>
            <p:cNvSpPr/>
            <p:nvPr/>
          </p:nvSpPr>
          <p:spPr>
            <a:xfrm>
              <a:off x="5216979" y="0"/>
              <a:ext cx="3282042" cy="3282042"/>
            </a:xfrm>
            <a:prstGeom prst="ellipse">
              <a:avLst/>
            </a:prstGeom>
            <a:solidFill>
              <a:srgbClr val="22C2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Retângulo 7"/>
            <p:cNvSpPr/>
            <p:nvPr/>
          </p:nvSpPr>
          <p:spPr>
            <a:xfrm>
              <a:off x="6858000" y="-1"/>
              <a:ext cx="3086100" cy="4653643"/>
            </a:xfrm>
            <a:prstGeom prst="rect">
              <a:avLst/>
            </a:prstGeom>
            <a:solidFill>
              <a:srgbClr val="FAFA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12" name="CaixaDeTexto 11"/>
          <p:cNvSpPr txBox="1"/>
          <p:nvPr/>
        </p:nvSpPr>
        <p:spPr>
          <a:xfrm>
            <a:off x="1852480" y="1278714"/>
            <a:ext cx="7160077" cy="861774"/>
          </a:xfrm>
          <a:prstGeom prst="rect">
            <a:avLst/>
          </a:prstGeom>
          <a:noFill/>
        </p:spPr>
        <p:txBody>
          <a:bodyPr wrap="square" rtlCol="0">
            <a:spAutoFit/>
          </a:bodyPr>
          <a:lstStyle/>
          <a:p>
            <a:r>
              <a:rPr lang="pt-BR" sz="5000" dirty="0" smtClean="0">
                <a:solidFill>
                  <a:srgbClr val="22C2A4"/>
                </a:solidFill>
                <a:latin typeface="Adobe Arabic" panose="02040503050201020203" pitchFamily="18" charset="-78"/>
                <a:cs typeface="Adobe Arabic" panose="02040503050201020203" pitchFamily="18" charset="-78"/>
              </a:rPr>
              <a:t>INTRODUÇÃO </a:t>
            </a:r>
            <a:r>
              <a:rPr lang="pt-BR" sz="3000" b="1" dirty="0" smtClean="0">
                <a:solidFill>
                  <a:schemeClr val="bg1"/>
                </a:solidFill>
                <a:latin typeface="Adobe Arabic" panose="02040503050201020203" pitchFamily="18" charset="-78"/>
                <a:cs typeface="Adobe Arabic" panose="02040503050201020203" pitchFamily="18" charset="-78"/>
              </a:rPr>
              <a:t>ALIMENTAR</a:t>
            </a:r>
            <a:endParaRPr lang="pt-BR" sz="3000" b="1" dirty="0">
              <a:solidFill>
                <a:schemeClr val="bg1"/>
              </a:solidFill>
              <a:latin typeface="Adobe Arabic" panose="02040503050201020203" pitchFamily="18" charset="-78"/>
              <a:cs typeface="Adobe Arabic" panose="02040503050201020203" pitchFamily="18" charset="-78"/>
            </a:endParaRPr>
          </a:p>
        </p:txBody>
      </p:sp>
      <p:grpSp>
        <p:nvGrpSpPr>
          <p:cNvPr id="3" name="Grupo 2"/>
          <p:cNvGrpSpPr/>
          <p:nvPr/>
        </p:nvGrpSpPr>
        <p:grpSpPr>
          <a:xfrm>
            <a:off x="4738214" y="11353850"/>
            <a:ext cx="3444239" cy="490602"/>
            <a:chOff x="2902002" y="7634061"/>
            <a:chExt cx="3444239" cy="490602"/>
          </a:xfrm>
        </p:grpSpPr>
        <p:sp>
          <p:nvSpPr>
            <p:cNvPr id="22" name="Fluxograma: Terminação 21"/>
            <p:cNvSpPr/>
            <p:nvPr/>
          </p:nvSpPr>
          <p:spPr>
            <a:xfrm>
              <a:off x="2902002" y="7634061"/>
              <a:ext cx="1110345" cy="490602"/>
            </a:xfrm>
            <a:prstGeom prst="flowChartTerminator">
              <a:avLst/>
            </a:prstGeom>
            <a:solidFill>
              <a:srgbClr val="22C2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 name="CaixaDeTexto 22"/>
            <p:cNvSpPr txBox="1"/>
            <p:nvPr/>
          </p:nvSpPr>
          <p:spPr>
            <a:xfrm>
              <a:off x="2962145" y="7639977"/>
              <a:ext cx="3384096" cy="477054"/>
            </a:xfrm>
            <a:prstGeom prst="rect">
              <a:avLst/>
            </a:prstGeom>
            <a:noFill/>
          </p:spPr>
          <p:txBody>
            <a:bodyPr wrap="square" rtlCol="0">
              <a:spAutoFit/>
            </a:bodyPr>
            <a:lstStyle/>
            <a:p>
              <a:r>
                <a:rPr lang="pt-BR" sz="2500" b="1" dirty="0" smtClean="0">
                  <a:solidFill>
                    <a:schemeClr val="bg1"/>
                  </a:solidFill>
                  <a:latin typeface="Adobe Arabic" panose="02040503050201020203" pitchFamily="18" charset="-78"/>
                  <a:cs typeface="Adobe Arabic" panose="02040503050201020203" pitchFamily="18" charset="-78"/>
                </a:rPr>
                <a:t>INÍCIO</a:t>
              </a:r>
              <a:endParaRPr lang="pt-BR" sz="2500" b="1" dirty="0">
                <a:solidFill>
                  <a:schemeClr val="bg1"/>
                </a:solidFill>
                <a:latin typeface="Adobe Arabic" panose="02040503050201020203" pitchFamily="18" charset="-78"/>
                <a:cs typeface="Adobe Arabic" panose="02040503050201020203" pitchFamily="18" charset="-78"/>
              </a:endParaRPr>
            </a:p>
          </p:txBody>
        </p:sp>
      </p:grpSp>
      <p:grpSp>
        <p:nvGrpSpPr>
          <p:cNvPr id="16" name="Grupo 15"/>
          <p:cNvGrpSpPr/>
          <p:nvPr/>
        </p:nvGrpSpPr>
        <p:grpSpPr>
          <a:xfrm>
            <a:off x="844394" y="11338648"/>
            <a:ext cx="3384096" cy="490602"/>
            <a:chOff x="2902002" y="7634061"/>
            <a:chExt cx="3384096" cy="490602"/>
          </a:xfrm>
        </p:grpSpPr>
        <p:sp>
          <p:nvSpPr>
            <p:cNvPr id="24" name="Fluxograma: Terminação 23"/>
            <p:cNvSpPr/>
            <p:nvPr/>
          </p:nvSpPr>
          <p:spPr>
            <a:xfrm>
              <a:off x="2902002" y="7634061"/>
              <a:ext cx="1110345" cy="490602"/>
            </a:xfrm>
            <a:prstGeom prst="flowChartTerminator">
              <a:avLst/>
            </a:prstGeom>
            <a:solidFill>
              <a:srgbClr val="22C2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5" name="CaixaDeTexto 24"/>
            <p:cNvSpPr txBox="1"/>
            <p:nvPr/>
          </p:nvSpPr>
          <p:spPr>
            <a:xfrm>
              <a:off x="2902002" y="7640835"/>
              <a:ext cx="3384096" cy="477054"/>
            </a:xfrm>
            <a:prstGeom prst="rect">
              <a:avLst/>
            </a:prstGeom>
            <a:noFill/>
          </p:spPr>
          <p:txBody>
            <a:bodyPr wrap="square" rtlCol="0">
              <a:spAutoFit/>
            </a:bodyPr>
            <a:lstStyle/>
            <a:p>
              <a:r>
                <a:rPr lang="pt-BR" sz="2500" b="1" dirty="0" smtClean="0">
                  <a:solidFill>
                    <a:schemeClr val="bg1"/>
                  </a:solidFill>
                  <a:latin typeface="Adobe Arabic" panose="02040503050201020203" pitchFamily="18" charset="-78"/>
                  <a:cs typeface="Adobe Arabic" panose="02040503050201020203" pitchFamily="18" charset="-78"/>
                </a:rPr>
                <a:t>VOLTAR</a:t>
              </a:r>
              <a:endParaRPr lang="pt-BR" sz="2500" b="1" dirty="0">
                <a:solidFill>
                  <a:schemeClr val="bg1"/>
                </a:solidFill>
                <a:latin typeface="Adobe Arabic" panose="02040503050201020203" pitchFamily="18" charset="-78"/>
                <a:cs typeface="Adobe Arabic" panose="02040503050201020203" pitchFamily="18" charset="-78"/>
              </a:endParaRPr>
            </a:p>
          </p:txBody>
        </p:sp>
      </p:grpSp>
      <p:sp>
        <p:nvSpPr>
          <p:cNvPr id="30" name="CaixaDeTexto 29"/>
          <p:cNvSpPr txBox="1"/>
          <p:nvPr/>
        </p:nvSpPr>
        <p:spPr>
          <a:xfrm>
            <a:off x="1076941" y="2313882"/>
            <a:ext cx="4510360" cy="5016758"/>
          </a:xfrm>
          <a:prstGeom prst="rect">
            <a:avLst/>
          </a:prstGeom>
          <a:noFill/>
        </p:spPr>
        <p:txBody>
          <a:bodyPr wrap="square" rtlCol="0">
            <a:spAutoFit/>
          </a:bodyPr>
          <a:lstStyle/>
          <a:p>
            <a:pPr algn="ctr"/>
            <a:r>
              <a:rPr lang="pt-BR" sz="4000" b="1" dirty="0" smtClean="0">
                <a:solidFill>
                  <a:srgbClr val="22C2A4"/>
                </a:solidFill>
                <a:latin typeface="Adobe Arabic" panose="02040503050201020203" pitchFamily="18" charset="-78"/>
                <a:cs typeface="Adobe Arabic" panose="02040503050201020203" pitchFamily="18" charset="-78"/>
              </a:rPr>
              <a:t>ENTRE 9 E 11 MESES DE VIDA</a:t>
            </a:r>
          </a:p>
          <a:p>
            <a:pPr algn="ctr"/>
            <a:endParaRPr lang="pt-BR" sz="4000" dirty="0">
              <a:solidFill>
                <a:srgbClr val="22C2A4"/>
              </a:solidFill>
              <a:latin typeface="Adobe Arabic" panose="02040503050201020203" pitchFamily="18" charset="-78"/>
              <a:cs typeface="Adobe Arabic" panose="02040503050201020203" pitchFamily="18" charset="-78"/>
            </a:endParaRPr>
          </a:p>
          <a:p>
            <a:pPr algn="ctr"/>
            <a:endParaRPr lang="pt-BR" sz="4000" dirty="0">
              <a:solidFill>
                <a:srgbClr val="22C2A4"/>
              </a:solidFill>
              <a:latin typeface="Adobe Arabic" panose="02040503050201020203" pitchFamily="18" charset="-78"/>
              <a:cs typeface="Adobe Arabic" panose="02040503050201020203" pitchFamily="18" charset="-78"/>
            </a:endParaRPr>
          </a:p>
          <a:p>
            <a:pPr algn="ctr"/>
            <a:endParaRPr lang="pt-BR" sz="4000" dirty="0">
              <a:solidFill>
                <a:srgbClr val="22C2A4"/>
              </a:solidFill>
              <a:latin typeface="Adobe Arabic" panose="02040503050201020203" pitchFamily="18" charset="-78"/>
              <a:cs typeface="Adobe Arabic" panose="02040503050201020203" pitchFamily="18" charset="-78"/>
            </a:endParaRPr>
          </a:p>
          <a:p>
            <a:pPr algn="ctr"/>
            <a:endParaRPr lang="pt-BR" sz="4000" dirty="0">
              <a:solidFill>
                <a:srgbClr val="22C2A4"/>
              </a:solidFill>
              <a:latin typeface="Adobe Arabic" panose="02040503050201020203" pitchFamily="18" charset="-78"/>
              <a:cs typeface="Adobe Arabic" panose="02040503050201020203" pitchFamily="18" charset="-78"/>
            </a:endParaRPr>
          </a:p>
          <a:p>
            <a:pPr algn="ctr"/>
            <a:endParaRPr lang="pt-BR" sz="4000" dirty="0">
              <a:solidFill>
                <a:srgbClr val="22C2A4"/>
              </a:solidFill>
              <a:latin typeface="Adobe Arabic" panose="02040503050201020203" pitchFamily="18" charset="-78"/>
              <a:cs typeface="Adobe Arabic" panose="02040503050201020203" pitchFamily="18" charset="-78"/>
            </a:endParaRPr>
          </a:p>
          <a:p>
            <a:pPr algn="ctr"/>
            <a:endParaRPr lang="pt-BR" sz="4000" dirty="0">
              <a:solidFill>
                <a:srgbClr val="22C2A4"/>
              </a:solidFill>
              <a:latin typeface="Adobe Arabic" panose="02040503050201020203" pitchFamily="18" charset="-78"/>
              <a:cs typeface="Adobe Arabic" panose="02040503050201020203" pitchFamily="18" charset="-78"/>
            </a:endParaRPr>
          </a:p>
        </p:txBody>
      </p:sp>
      <p:sp>
        <p:nvSpPr>
          <p:cNvPr id="31" name="CaixaDeTexto 30"/>
          <p:cNvSpPr txBox="1"/>
          <p:nvPr/>
        </p:nvSpPr>
        <p:spPr>
          <a:xfrm>
            <a:off x="677096" y="3762102"/>
            <a:ext cx="5813309" cy="8894743"/>
          </a:xfrm>
          <a:prstGeom prst="rect">
            <a:avLst/>
          </a:prstGeom>
          <a:noFill/>
        </p:spPr>
        <p:txBody>
          <a:bodyPr wrap="square" rtlCol="0">
            <a:spAutoFit/>
          </a:bodyPr>
          <a:lstStyle/>
          <a:p>
            <a:pPr algn="just"/>
            <a:r>
              <a:rPr lang="pt-BR" sz="2600" b="1" dirty="0" smtClean="0">
                <a:latin typeface="Adobe Arabic" panose="02040503050201020203" pitchFamily="18" charset="-78"/>
                <a:cs typeface="Adobe Arabic" panose="02040503050201020203" pitchFamily="18" charset="-78"/>
              </a:rPr>
              <a:t>CAFÉ DA MANHA:</a:t>
            </a:r>
            <a:r>
              <a:rPr lang="pt-BR" sz="2600" dirty="0" smtClean="0">
                <a:latin typeface="Adobe Arabic" panose="02040503050201020203" pitchFamily="18" charset="-78"/>
                <a:cs typeface="Adobe Arabic" panose="02040503050201020203" pitchFamily="18" charset="-78"/>
              </a:rPr>
              <a:t> leite materno</a:t>
            </a:r>
          </a:p>
          <a:p>
            <a:pPr algn="just"/>
            <a:endParaRPr lang="pt-BR" sz="2600" dirty="0">
              <a:latin typeface="Adobe Arabic" panose="02040503050201020203" pitchFamily="18" charset="-78"/>
              <a:cs typeface="Adobe Arabic" panose="02040503050201020203" pitchFamily="18" charset="-78"/>
            </a:endParaRPr>
          </a:p>
          <a:p>
            <a:pPr algn="just"/>
            <a:r>
              <a:rPr lang="pt-BR" sz="2600" b="1" dirty="0" smtClean="0">
                <a:latin typeface="Adobe Arabic" panose="02040503050201020203" pitchFamily="18" charset="-78"/>
                <a:cs typeface="Adobe Arabic" panose="02040503050201020203" pitchFamily="18" charset="-78"/>
              </a:rPr>
              <a:t>LANCHE DA MANHÃ E DA TARDE</a:t>
            </a:r>
            <a:r>
              <a:rPr lang="pt-BR" sz="2600" dirty="0" smtClean="0">
                <a:latin typeface="Adobe Arabic" panose="02040503050201020203" pitchFamily="18" charset="-78"/>
                <a:cs typeface="Adobe Arabic" panose="02040503050201020203" pitchFamily="18" charset="-78"/>
              </a:rPr>
              <a:t>: fruta e leite materno</a:t>
            </a:r>
          </a:p>
          <a:p>
            <a:pPr algn="just"/>
            <a:endParaRPr lang="pt-BR" sz="2600" dirty="0">
              <a:latin typeface="Adobe Arabic" panose="02040503050201020203" pitchFamily="18" charset="-78"/>
              <a:cs typeface="Adobe Arabic" panose="02040503050201020203" pitchFamily="18" charset="-78"/>
            </a:endParaRPr>
          </a:p>
          <a:p>
            <a:pPr algn="just"/>
            <a:r>
              <a:rPr lang="pt-BR" sz="2600" b="1" dirty="0" smtClean="0">
                <a:latin typeface="Adobe Arabic" panose="02040503050201020203" pitchFamily="18" charset="-78"/>
                <a:cs typeface="Adobe Arabic" panose="02040503050201020203" pitchFamily="18" charset="-78"/>
              </a:rPr>
              <a:t>ALMOÇO E JANTAR</a:t>
            </a:r>
            <a:r>
              <a:rPr lang="pt-BR" sz="2600" dirty="0" smtClean="0">
                <a:latin typeface="Adobe Arabic" panose="02040503050201020203" pitchFamily="18" charset="-78"/>
                <a:cs typeface="Adobe Arabic" panose="02040503050201020203" pitchFamily="18" charset="-78"/>
              </a:rPr>
              <a:t>: É recomendado que o prato da criança tenha: - 1 alimento do grupo dos cereais ou raízes e tubérculos; - 1 alimento do grupo dos feijões; - 1 ou mais alimentos do grupo dos legumes e verduras; - 1 alimento do grupo das carnes e ovos. Junto à refeição, pode ser dado um pedaço pequeno de fruta. Quantidade aproximada — 4 a 5 colheres de sopa no total. Essa quantidade serve apenas para a família ter alguma referência e não deve ser seguida de forma rígida, uma vez que as características individuais da criança devem ser respeitadas</a:t>
            </a:r>
          </a:p>
          <a:p>
            <a:pPr algn="just"/>
            <a:endParaRPr lang="pt-BR" sz="2600" dirty="0">
              <a:latin typeface="Adobe Arabic" panose="02040503050201020203" pitchFamily="18" charset="-78"/>
              <a:cs typeface="Adobe Arabic" panose="02040503050201020203" pitchFamily="18" charset="-78"/>
            </a:endParaRPr>
          </a:p>
          <a:p>
            <a:pPr algn="just"/>
            <a:r>
              <a:rPr lang="pt-BR" sz="2600" b="1" dirty="0" smtClean="0">
                <a:latin typeface="Adobe Arabic" panose="02040503050201020203" pitchFamily="18" charset="-78"/>
                <a:cs typeface="Adobe Arabic" panose="02040503050201020203" pitchFamily="18" charset="-78"/>
              </a:rPr>
              <a:t>ANTES DE DORMIR: </a:t>
            </a:r>
            <a:r>
              <a:rPr lang="pt-BR" sz="2600" dirty="0" smtClean="0">
                <a:latin typeface="Adobe Arabic" panose="02040503050201020203" pitchFamily="18" charset="-78"/>
                <a:cs typeface="Adobe Arabic" panose="02040503050201020203" pitchFamily="18" charset="-78"/>
              </a:rPr>
              <a:t>Leite materno</a:t>
            </a:r>
            <a:endParaRPr lang="pt-BR" sz="2600" dirty="0">
              <a:latin typeface="Adobe Arabic" panose="02040503050201020203" pitchFamily="18" charset="-78"/>
              <a:cs typeface="Adobe Arabic" panose="02040503050201020203" pitchFamily="18" charset="-78"/>
            </a:endParaRPr>
          </a:p>
          <a:p>
            <a:pPr algn="just"/>
            <a:endParaRPr lang="pt-BR" sz="2600" dirty="0">
              <a:latin typeface="Adobe Arabic" panose="02040503050201020203" pitchFamily="18" charset="-78"/>
              <a:cs typeface="Adobe Arabic" panose="02040503050201020203" pitchFamily="18" charset="-78"/>
            </a:endParaRPr>
          </a:p>
          <a:p>
            <a:pPr algn="just"/>
            <a:endParaRPr lang="pt-BR" sz="2600" dirty="0">
              <a:latin typeface="Adobe Arabic" panose="02040503050201020203" pitchFamily="18" charset="-78"/>
              <a:cs typeface="Adobe Arabic" panose="02040503050201020203" pitchFamily="18" charset="-78"/>
            </a:endParaRPr>
          </a:p>
          <a:p>
            <a:pPr algn="just"/>
            <a:endParaRPr lang="pt-BR" sz="2600" dirty="0">
              <a:latin typeface="Adobe Arabic" panose="02040503050201020203" pitchFamily="18" charset="-78"/>
              <a:cs typeface="Adobe Arabic" panose="02040503050201020203" pitchFamily="18" charset="-78"/>
            </a:endParaRPr>
          </a:p>
          <a:p>
            <a:pPr algn="just"/>
            <a:endParaRPr lang="pt-BR" sz="2600" dirty="0">
              <a:latin typeface="Adobe Arabic" panose="02040503050201020203" pitchFamily="18" charset="-78"/>
              <a:cs typeface="Adobe Arabic" panose="02040503050201020203" pitchFamily="18" charset="-78"/>
            </a:endParaRPr>
          </a:p>
        </p:txBody>
      </p:sp>
    </p:spTree>
    <p:extLst>
      <p:ext uri="{BB962C8B-B14F-4D97-AF65-F5344CB8AC3E}">
        <p14:creationId xmlns:p14="http://schemas.microsoft.com/office/powerpoint/2010/main" val="411980087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tângulo 7"/>
          <p:cNvSpPr/>
          <p:nvPr/>
        </p:nvSpPr>
        <p:spPr>
          <a:xfrm>
            <a:off x="6858000" y="-1"/>
            <a:ext cx="3086100" cy="4653643"/>
          </a:xfrm>
          <a:prstGeom prst="rect">
            <a:avLst/>
          </a:prstGeom>
          <a:solidFill>
            <a:srgbClr val="FAFA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CaixaDeTexto 13"/>
          <p:cNvSpPr txBox="1"/>
          <p:nvPr/>
        </p:nvSpPr>
        <p:spPr>
          <a:xfrm>
            <a:off x="146959" y="10891586"/>
            <a:ext cx="3694340" cy="553998"/>
          </a:xfrm>
          <a:prstGeom prst="rect">
            <a:avLst/>
          </a:prstGeom>
          <a:noFill/>
        </p:spPr>
        <p:txBody>
          <a:bodyPr wrap="square" rtlCol="0">
            <a:spAutoFit/>
          </a:bodyPr>
          <a:lstStyle/>
          <a:p>
            <a:r>
              <a:rPr lang="pt-BR" sz="3000" b="1" dirty="0" smtClean="0">
                <a:solidFill>
                  <a:schemeClr val="bg1"/>
                </a:solidFill>
                <a:latin typeface="Adobe Arabic" panose="02040503050201020203" pitchFamily="18" charset="-78"/>
                <a:cs typeface="Adobe Arabic" panose="02040503050201020203" pitchFamily="18" charset="-78"/>
              </a:rPr>
              <a:t>REFERÊNCIAS</a:t>
            </a:r>
            <a:endParaRPr lang="pt-BR" sz="3000" b="1" dirty="0">
              <a:solidFill>
                <a:schemeClr val="bg1"/>
              </a:solidFill>
              <a:latin typeface="Adobe Arabic" panose="02040503050201020203" pitchFamily="18" charset="-78"/>
              <a:cs typeface="Adobe Arabic" panose="02040503050201020203" pitchFamily="18" charset="-78"/>
            </a:endParaRPr>
          </a:p>
        </p:txBody>
      </p:sp>
      <p:sp>
        <p:nvSpPr>
          <p:cNvPr id="13" name="Fluxograma: Terminação 12"/>
          <p:cNvSpPr/>
          <p:nvPr/>
        </p:nvSpPr>
        <p:spPr>
          <a:xfrm>
            <a:off x="5176157" y="11445584"/>
            <a:ext cx="1110345" cy="490602"/>
          </a:xfrm>
          <a:prstGeom prst="flowChartTerminator">
            <a:avLst/>
          </a:prstGeom>
          <a:solidFill>
            <a:srgbClr val="2144C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 name="CaixaDeTexto 16"/>
          <p:cNvSpPr txBox="1"/>
          <p:nvPr/>
        </p:nvSpPr>
        <p:spPr>
          <a:xfrm>
            <a:off x="5324131" y="11490830"/>
            <a:ext cx="1479779" cy="400110"/>
          </a:xfrm>
          <a:prstGeom prst="rect">
            <a:avLst/>
          </a:prstGeom>
          <a:noFill/>
        </p:spPr>
        <p:txBody>
          <a:bodyPr wrap="square" rtlCol="0">
            <a:spAutoFit/>
          </a:bodyPr>
          <a:lstStyle/>
          <a:p>
            <a:r>
              <a:rPr lang="pt-BR" sz="2000" b="1" dirty="0" smtClean="0">
                <a:solidFill>
                  <a:schemeClr val="bg1"/>
                </a:solidFill>
                <a:latin typeface="Adobe Arabic" panose="02040503050201020203" pitchFamily="18" charset="-78"/>
                <a:cs typeface="Adobe Arabic" panose="02040503050201020203" pitchFamily="18" charset="-78"/>
              </a:rPr>
              <a:t>INÍCIO</a:t>
            </a:r>
            <a:endParaRPr lang="pt-BR" sz="2000" b="1" dirty="0">
              <a:solidFill>
                <a:schemeClr val="bg1"/>
              </a:solidFill>
              <a:latin typeface="Adobe Arabic" panose="02040503050201020203" pitchFamily="18" charset="-78"/>
              <a:cs typeface="Adobe Arabic" panose="02040503050201020203" pitchFamily="18" charset="-78"/>
            </a:endParaRPr>
          </a:p>
        </p:txBody>
      </p:sp>
      <p:sp>
        <p:nvSpPr>
          <p:cNvPr id="18" name="Fluxograma: Terminação 17"/>
          <p:cNvSpPr/>
          <p:nvPr/>
        </p:nvSpPr>
        <p:spPr>
          <a:xfrm>
            <a:off x="642257" y="11445584"/>
            <a:ext cx="1110345" cy="490602"/>
          </a:xfrm>
          <a:prstGeom prst="flowChartTerminator">
            <a:avLst/>
          </a:prstGeom>
          <a:solidFill>
            <a:srgbClr val="2144C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 name="CaixaDeTexto 18"/>
          <p:cNvSpPr txBox="1"/>
          <p:nvPr/>
        </p:nvSpPr>
        <p:spPr>
          <a:xfrm>
            <a:off x="724915" y="11490830"/>
            <a:ext cx="1479779" cy="400110"/>
          </a:xfrm>
          <a:prstGeom prst="rect">
            <a:avLst/>
          </a:prstGeom>
          <a:noFill/>
        </p:spPr>
        <p:txBody>
          <a:bodyPr wrap="square" rtlCol="0">
            <a:spAutoFit/>
          </a:bodyPr>
          <a:lstStyle/>
          <a:p>
            <a:r>
              <a:rPr lang="pt-BR" sz="2000" b="1" dirty="0" smtClean="0">
                <a:solidFill>
                  <a:schemeClr val="bg1"/>
                </a:solidFill>
                <a:latin typeface="Adobe Arabic" panose="02040503050201020203" pitchFamily="18" charset="-78"/>
                <a:cs typeface="Adobe Arabic" panose="02040503050201020203" pitchFamily="18" charset="-78"/>
              </a:rPr>
              <a:t>VOLTAR</a:t>
            </a:r>
            <a:endParaRPr lang="pt-BR" sz="2000" b="1" dirty="0">
              <a:solidFill>
                <a:schemeClr val="bg1"/>
              </a:solidFill>
              <a:latin typeface="Adobe Arabic" panose="02040503050201020203" pitchFamily="18" charset="-78"/>
              <a:cs typeface="Adobe Arabic" panose="02040503050201020203" pitchFamily="18" charset="-78"/>
            </a:endParaRPr>
          </a:p>
        </p:txBody>
      </p:sp>
      <p:grpSp>
        <p:nvGrpSpPr>
          <p:cNvPr id="11" name="Grupo 10"/>
          <p:cNvGrpSpPr/>
          <p:nvPr/>
        </p:nvGrpSpPr>
        <p:grpSpPr>
          <a:xfrm>
            <a:off x="5176157" y="-3"/>
            <a:ext cx="4727121" cy="4653643"/>
            <a:chOff x="5216979" y="-1"/>
            <a:chExt cx="4727121" cy="4653643"/>
          </a:xfrm>
        </p:grpSpPr>
        <p:sp>
          <p:nvSpPr>
            <p:cNvPr id="15" name="Elipse 14"/>
            <p:cNvSpPr/>
            <p:nvPr/>
          </p:nvSpPr>
          <p:spPr>
            <a:xfrm>
              <a:off x="5216979" y="0"/>
              <a:ext cx="3282042" cy="3282042"/>
            </a:xfrm>
            <a:prstGeom prst="ellipse">
              <a:avLst/>
            </a:prstGeom>
            <a:solidFill>
              <a:srgbClr val="2144C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 name="Retângulo 15"/>
            <p:cNvSpPr/>
            <p:nvPr/>
          </p:nvSpPr>
          <p:spPr>
            <a:xfrm>
              <a:off x="6858000" y="-1"/>
              <a:ext cx="3086100" cy="4653643"/>
            </a:xfrm>
            <a:prstGeom prst="rect">
              <a:avLst/>
            </a:prstGeom>
            <a:solidFill>
              <a:srgbClr val="FAFA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12" name="CaixaDeTexto 11"/>
          <p:cNvSpPr txBox="1"/>
          <p:nvPr/>
        </p:nvSpPr>
        <p:spPr>
          <a:xfrm>
            <a:off x="4107150" y="1248604"/>
            <a:ext cx="3281015" cy="784830"/>
          </a:xfrm>
          <a:prstGeom prst="rect">
            <a:avLst/>
          </a:prstGeom>
          <a:noFill/>
        </p:spPr>
        <p:txBody>
          <a:bodyPr wrap="square" rtlCol="0">
            <a:spAutoFit/>
          </a:bodyPr>
          <a:lstStyle/>
          <a:p>
            <a:r>
              <a:rPr lang="pt-BR" sz="4500" dirty="0" smtClean="0">
                <a:solidFill>
                  <a:srgbClr val="2144C3"/>
                </a:solidFill>
                <a:latin typeface="Adobe Arabic" panose="02040503050201020203" pitchFamily="18" charset="-78"/>
                <a:cs typeface="Adobe Arabic" panose="02040503050201020203" pitchFamily="18" charset="-78"/>
              </a:rPr>
              <a:t>REFE</a:t>
            </a:r>
            <a:r>
              <a:rPr lang="pt-BR" sz="4500" b="1" dirty="0" smtClean="0">
                <a:solidFill>
                  <a:schemeClr val="bg1"/>
                </a:solidFill>
                <a:latin typeface="Adobe Arabic" panose="02040503050201020203" pitchFamily="18" charset="-78"/>
                <a:cs typeface="Adobe Arabic" panose="02040503050201020203" pitchFamily="18" charset="-78"/>
              </a:rPr>
              <a:t>RÊNCIA</a:t>
            </a:r>
            <a:endParaRPr lang="pt-BR" sz="4500" b="1" dirty="0">
              <a:solidFill>
                <a:schemeClr val="bg1"/>
              </a:solidFill>
              <a:latin typeface="Adobe Arabic" panose="02040503050201020203" pitchFamily="18" charset="-78"/>
              <a:cs typeface="Adobe Arabic" panose="02040503050201020203" pitchFamily="18" charset="-78"/>
            </a:endParaRPr>
          </a:p>
        </p:txBody>
      </p:sp>
      <p:sp>
        <p:nvSpPr>
          <p:cNvPr id="20" name="CaixaDeTexto 19"/>
          <p:cNvSpPr txBox="1"/>
          <p:nvPr/>
        </p:nvSpPr>
        <p:spPr>
          <a:xfrm>
            <a:off x="493858" y="3282039"/>
            <a:ext cx="5813309" cy="6555641"/>
          </a:xfrm>
          <a:prstGeom prst="rect">
            <a:avLst/>
          </a:prstGeom>
          <a:noFill/>
        </p:spPr>
        <p:txBody>
          <a:bodyPr wrap="square" rtlCol="0">
            <a:spAutoFit/>
          </a:bodyPr>
          <a:lstStyle/>
          <a:p>
            <a:pPr algn="just"/>
            <a:r>
              <a:rPr lang="pt-BR" sz="2800" dirty="0">
                <a:latin typeface="Adobe Arabic" panose="02040503050201020203" pitchFamily="18" charset="-78"/>
                <a:cs typeface="Adobe Arabic" panose="02040503050201020203" pitchFamily="18" charset="-78"/>
              </a:rPr>
              <a:t> - Brasil. Ministério da Saúde. Secretaria de </a:t>
            </a:r>
            <a:r>
              <a:rPr lang="pt-BR" sz="2800" dirty="0" smtClean="0">
                <a:latin typeface="Adobe Arabic" panose="02040503050201020203" pitchFamily="18" charset="-78"/>
                <a:cs typeface="Adobe Arabic" panose="02040503050201020203" pitchFamily="18" charset="-78"/>
              </a:rPr>
              <a:t>Atenção </a:t>
            </a:r>
            <a:r>
              <a:rPr lang="pt-BR" sz="2800" dirty="0">
                <a:latin typeface="Adobe Arabic" panose="02040503050201020203" pitchFamily="18" charset="-78"/>
                <a:cs typeface="Adobe Arabic" panose="02040503050201020203" pitchFamily="18" charset="-78"/>
              </a:rPr>
              <a:t>Primaria à Saúde. Departamento de </a:t>
            </a:r>
            <a:r>
              <a:rPr lang="pt-BR" sz="2800" dirty="0" smtClean="0">
                <a:latin typeface="Adobe Arabic" panose="02040503050201020203" pitchFamily="18" charset="-78"/>
                <a:cs typeface="Adobe Arabic" panose="02040503050201020203" pitchFamily="18" charset="-78"/>
              </a:rPr>
              <a:t>Promoção </a:t>
            </a:r>
            <a:r>
              <a:rPr lang="pt-BR" sz="2800" dirty="0">
                <a:latin typeface="Adobe Arabic" panose="02040503050201020203" pitchFamily="18" charset="-78"/>
                <a:cs typeface="Adobe Arabic" panose="02040503050201020203" pitchFamily="18" charset="-78"/>
              </a:rPr>
              <a:t>da Saúde. Guia alimentar para </a:t>
            </a:r>
            <a:r>
              <a:rPr lang="pt-BR" sz="2800" dirty="0" smtClean="0">
                <a:latin typeface="Adobe Arabic" panose="02040503050201020203" pitchFamily="18" charset="-78"/>
                <a:cs typeface="Adobe Arabic" panose="02040503050201020203" pitchFamily="18" charset="-78"/>
              </a:rPr>
              <a:t>crianças </a:t>
            </a:r>
            <a:r>
              <a:rPr lang="pt-BR" sz="2800" dirty="0">
                <a:latin typeface="Adobe Arabic" panose="02040503050201020203" pitchFamily="18" charset="-78"/>
                <a:cs typeface="Adobe Arabic" panose="02040503050201020203" pitchFamily="18" charset="-78"/>
              </a:rPr>
              <a:t>brasileiras menores de 2 anos / </a:t>
            </a:r>
            <a:r>
              <a:rPr lang="pt-BR" sz="2800" dirty="0" smtClean="0">
                <a:latin typeface="Adobe Arabic" panose="02040503050201020203" pitchFamily="18" charset="-78"/>
                <a:cs typeface="Adobe Arabic" panose="02040503050201020203" pitchFamily="18" charset="-78"/>
              </a:rPr>
              <a:t>Ministério </a:t>
            </a:r>
            <a:r>
              <a:rPr lang="pt-BR" sz="2800" dirty="0">
                <a:latin typeface="Adobe Arabic" panose="02040503050201020203" pitchFamily="18" charset="-78"/>
                <a:cs typeface="Adobe Arabic" panose="02040503050201020203" pitchFamily="18" charset="-78"/>
              </a:rPr>
              <a:t>da Saúde, Secretaria de Atenção </a:t>
            </a:r>
            <a:r>
              <a:rPr lang="pt-BR" sz="2800" dirty="0" smtClean="0">
                <a:latin typeface="Adobe Arabic" panose="02040503050201020203" pitchFamily="18" charset="-78"/>
                <a:cs typeface="Adobe Arabic" panose="02040503050201020203" pitchFamily="18" charset="-78"/>
              </a:rPr>
              <a:t>Primaria </a:t>
            </a:r>
            <a:r>
              <a:rPr lang="pt-BR" sz="2800" dirty="0">
                <a:latin typeface="Adobe Arabic" panose="02040503050201020203" pitchFamily="18" charset="-78"/>
                <a:cs typeface="Adobe Arabic" panose="02040503050201020203" pitchFamily="18" charset="-78"/>
              </a:rPr>
              <a:t>à Saúde, Departamento de </a:t>
            </a:r>
            <a:r>
              <a:rPr lang="pt-BR" sz="2800" dirty="0" smtClean="0">
                <a:latin typeface="Adobe Arabic" panose="02040503050201020203" pitchFamily="18" charset="-78"/>
                <a:cs typeface="Adobe Arabic" panose="02040503050201020203" pitchFamily="18" charset="-78"/>
              </a:rPr>
              <a:t>Promoção </a:t>
            </a:r>
            <a:r>
              <a:rPr lang="pt-BR" sz="2800" dirty="0">
                <a:latin typeface="Adobe Arabic" panose="02040503050201020203" pitchFamily="18" charset="-78"/>
                <a:cs typeface="Adobe Arabic" panose="02040503050201020203" pitchFamily="18" charset="-78"/>
              </a:rPr>
              <a:t>da Saúde. – Brasília : Ministério </a:t>
            </a:r>
            <a:r>
              <a:rPr lang="pt-BR" sz="2800" dirty="0" smtClean="0">
                <a:latin typeface="Adobe Arabic" panose="02040503050201020203" pitchFamily="18" charset="-78"/>
                <a:cs typeface="Adobe Arabic" panose="02040503050201020203" pitchFamily="18" charset="-78"/>
              </a:rPr>
              <a:t>da </a:t>
            </a:r>
            <a:r>
              <a:rPr lang="pt-BR" sz="2800" dirty="0">
                <a:latin typeface="Adobe Arabic" panose="02040503050201020203" pitchFamily="18" charset="-78"/>
                <a:cs typeface="Adobe Arabic" panose="02040503050201020203" pitchFamily="18" charset="-78"/>
              </a:rPr>
              <a:t>Saúde, 2019. 265 p. : Il.</a:t>
            </a:r>
          </a:p>
          <a:p>
            <a:pPr algn="just"/>
            <a:endParaRPr lang="pt-BR" sz="2800" dirty="0" smtClean="0">
              <a:latin typeface="Adobe Arabic" panose="02040503050201020203" pitchFamily="18" charset="-78"/>
              <a:cs typeface="Adobe Arabic" panose="02040503050201020203" pitchFamily="18" charset="-78"/>
            </a:endParaRPr>
          </a:p>
          <a:p>
            <a:pPr algn="just"/>
            <a:r>
              <a:rPr lang="pt-BR" sz="2800" dirty="0" smtClean="0">
                <a:latin typeface="Adobe Arabic" panose="02040503050201020203" pitchFamily="18" charset="-78"/>
                <a:cs typeface="Adobe Arabic" panose="02040503050201020203" pitchFamily="18" charset="-78"/>
              </a:rPr>
              <a:t>- </a:t>
            </a:r>
            <a:r>
              <a:rPr lang="pt-BR" sz="2800" dirty="0">
                <a:latin typeface="Adobe Arabic" panose="02040503050201020203" pitchFamily="18" charset="-78"/>
                <a:cs typeface="Adobe Arabic" panose="02040503050201020203" pitchFamily="18" charset="-78"/>
              </a:rPr>
              <a:t>Brasil. Ministério da Saúde. </a:t>
            </a:r>
            <a:r>
              <a:rPr lang="pt-BR" sz="2800" dirty="0" smtClean="0">
                <a:latin typeface="Adobe Arabic" panose="02040503050201020203" pitchFamily="18" charset="-78"/>
                <a:cs typeface="Adobe Arabic" panose="02040503050201020203" pitchFamily="18" charset="-78"/>
              </a:rPr>
              <a:t>Secretaria-Executiva</a:t>
            </a:r>
            <a:r>
              <a:rPr lang="pt-BR" sz="2800" dirty="0">
                <a:latin typeface="Adobe Arabic" panose="02040503050201020203" pitchFamily="18" charset="-78"/>
                <a:cs typeface="Adobe Arabic" panose="02040503050201020203" pitchFamily="18" charset="-78"/>
              </a:rPr>
              <a:t>. Secretaria de Atenção à Saúde. </a:t>
            </a:r>
            <a:r>
              <a:rPr lang="pt-BR" sz="2800" dirty="0" smtClean="0">
                <a:latin typeface="Adobe Arabic" panose="02040503050201020203" pitchFamily="18" charset="-78"/>
                <a:cs typeface="Adobe Arabic" panose="02040503050201020203" pitchFamily="18" charset="-78"/>
              </a:rPr>
              <a:t>Glossário </a:t>
            </a:r>
            <a:r>
              <a:rPr lang="pt-BR" sz="2800" dirty="0">
                <a:latin typeface="Adobe Arabic" panose="02040503050201020203" pitchFamily="18" charset="-78"/>
                <a:cs typeface="Adobe Arabic" panose="02040503050201020203" pitchFamily="18" charset="-78"/>
              </a:rPr>
              <a:t>temático : saúde do homem </a:t>
            </a:r>
            <a:r>
              <a:rPr lang="pt-BR" sz="2800" dirty="0" smtClean="0">
                <a:latin typeface="Adobe Arabic" panose="02040503050201020203" pitchFamily="18" charset="-78"/>
                <a:cs typeface="Adobe Arabic" panose="02040503050201020203" pitchFamily="18" charset="-78"/>
              </a:rPr>
              <a:t>[</a:t>
            </a:r>
            <a:r>
              <a:rPr lang="pt-BR" sz="2800" dirty="0">
                <a:latin typeface="Adobe Arabic" panose="02040503050201020203" pitchFamily="18" charset="-78"/>
                <a:cs typeface="Adobe Arabic" panose="02040503050201020203" pitchFamily="18" charset="-78"/>
              </a:rPr>
              <a:t>recurso eletrônico] / Ministério da Saúde. </a:t>
            </a:r>
            <a:r>
              <a:rPr lang="pt-BR" sz="2800" dirty="0" smtClean="0">
                <a:latin typeface="Adobe Arabic" panose="02040503050201020203" pitchFamily="18" charset="-78"/>
                <a:cs typeface="Adobe Arabic" panose="02040503050201020203" pitchFamily="18" charset="-78"/>
              </a:rPr>
              <a:t>Secretaria-Executiva</a:t>
            </a:r>
            <a:r>
              <a:rPr lang="pt-BR" sz="2800" dirty="0">
                <a:latin typeface="Adobe Arabic" panose="02040503050201020203" pitchFamily="18" charset="-78"/>
                <a:cs typeface="Adobe Arabic" panose="02040503050201020203" pitchFamily="18" charset="-78"/>
              </a:rPr>
              <a:t>. Secretaria de Atenção à </a:t>
            </a:r>
            <a:r>
              <a:rPr lang="pt-BR" sz="2800" dirty="0" smtClean="0">
                <a:latin typeface="Adobe Arabic" panose="02040503050201020203" pitchFamily="18" charset="-78"/>
                <a:cs typeface="Adobe Arabic" panose="02040503050201020203" pitchFamily="18" charset="-78"/>
              </a:rPr>
              <a:t>Saúde</a:t>
            </a:r>
            <a:r>
              <a:rPr lang="pt-BR" sz="2800" dirty="0">
                <a:latin typeface="Adobe Arabic" panose="02040503050201020203" pitchFamily="18" charset="-78"/>
                <a:cs typeface="Adobe Arabic" panose="02040503050201020203" pitchFamily="18" charset="-78"/>
              </a:rPr>
              <a:t>.– Brasília: Ministério da Saúde, 2018. </a:t>
            </a:r>
            <a:r>
              <a:rPr lang="pt-BR" sz="2800" dirty="0" smtClean="0">
                <a:latin typeface="Adobe Arabic" panose="02040503050201020203" pitchFamily="18" charset="-78"/>
                <a:cs typeface="Adobe Arabic" panose="02040503050201020203" pitchFamily="18" charset="-78"/>
              </a:rPr>
              <a:t>140 </a:t>
            </a:r>
            <a:r>
              <a:rPr lang="pt-BR" sz="2800" dirty="0">
                <a:latin typeface="Adobe Arabic" panose="02040503050201020203" pitchFamily="18" charset="-78"/>
                <a:cs typeface="Adobe Arabic" panose="02040503050201020203" pitchFamily="18" charset="-78"/>
              </a:rPr>
              <a:t>p.</a:t>
            </a:r>
          </a:p>
          <a:p>
            <a:pPr algn="just"/>
            <a:endParaRPr lang="pt-BR" sz="2800" dirty="0">
              <a:latin typeface="Adobe Arabic" panose="02040503050201020203" pitchFamily="18" charset="-78"/>
              <a:cs typeface="Adobe Arabic" panose="02040503050201020203" pitchFamily="18" charset="-78"/>
            </a:endParaRPr>
          </a:p>
        </p:txBody>
      </p:sp>
    </p:spTree>
    <p:extLst>
      <p:ext uri="{BB962C8B-B14F-4D97-AF65-F5344CB8AC3E}">
        <p14:creationId xmlns:p14="http://schemas.microsoft.com/office/powerpoint/2010/main" val="68542078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upo 18"/>
          <p:cNvGrpSpPr/>
          <p:nvPr/>
        </p:nvGrpSpPr>
        <p:grpSpPr>
          <a:xfrm>
            <a:off x="5216979" y="-1"/>
            <a:ext cx="4727121" cy="4653643"/>
            <a:chOff x="5216979" y="-1"/>
            <a:chExt cx="4727121" cy="4653643"/>
          </a:xfrm>
        </p:grpSpPr>
        <p:sp>
          <p:nvSpPr>
            <p:cNvPr id="7" name="Elipse 6"/>
            <p:cNvSpPr/>
            <p:nvPr/>
          </p:nvSpPr>
          <p:spPr>
            <a:xfrm>
              <a:off x="5216979" y="0"/>
              <a:ext cx="3282042" cy="3282042"/>
            </a:xfrm>
            <a:prstGeom prst="ellipse">
              <a:avLst/>
            </a:prstGeom>
            <a:solidFill>
              <a:srgbClr val="22C2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Retângulo 7"/>
            <p:cNvSpPr/>
            <p:nvPr/>
          </p:nvSpPr>
          <p:spPr>
            <a:xfrm>
              <a:off x="6858000" y="-1"/>
              <a:ext cx="3086100" cy="4653643"/>
            </a:xfrm>
            <a:prstGeom prst="rect">
              <a:avLst/>
            </a:prstGeom>
            <a:solidFill>
              <a:srgbClr val="FAFA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12" name="CaixaDeTexto 11"/>
          <p:cNvSpPr txBox="1"/>
          <p:nvPr/>
        </p:nvSpPr>
        <p:spPr>
          <a:xfrm>
            <a:off x="1852480" y="1278714"/>
            <a:ext cx="7160077" cy="861774"/>
          </a:xfrm>
          <a:prstGeom prst="rect">
            <a:avLst/>
          </a:prstGeom>
          <a:noFill/>
        </p:spPr>
        <p:txBody>
          <a:bodyPr wrap="square" rtlCol="0">
            <a:spAutoFit/>
          </a:bodyPr>
          <a:lstStyle/>
          <a:p>
            <a:r>
              <a:rPr lang="pt-BR" sz="5000" dirty="0" smtClean="0">
                <a:solidFill>
                  <a:srgbClr val="22C2A4"/>
                </a:solidFill>
                <a:latin typeface="Adobe Arabic" panose="02040503050201020203" pitchFamily="18" charset="-78"/>
                <a:cs typeface="Adobe Arabic" panose="02040503050201020203" pitchFamily="18" charset="-78"/>
              </a:rPr>
              <a:t>INTRODUÇÃO </a:t>
            </a:r>
            <a:r>
              <a:rPr lang="pt-BR" sz="3000" b="1" dirty="0" smtClean="0">
                <a:solidFill>
                  <a:schemeClr val="bg1"/>
                </a:solidFill>
                <a:latin typeface="Adobe Arabic" panose="02040503050201020203" pitchFamily="18" charset="-78"/>
                <a:cs typeface="Adobe Arabic" panose="02040503050201020203" pitchFamily="18" charset="-78"/>
              </a:rPr>
              <a:t>ALIMENTAR</a:t>
            </a:r>
            <a:endParaRPr lang="pt-BR" sz="3000" b="1" dirty="0">
              <a:solidFill>
                <a:schemeClr val="bg1"/>
              </a:solidFill>
              <a:latin typeface="Adobe Arabic" panose="02040503050201020203" pitchFamily="18" charset="-78"/>
              <a:cs typeface="Adobe Arabic" panose="02040503050201020203" pitchFamily="18" charset="-78"/>
            </a:endParaRPr>
          </a:p>
        </p:txBody>
      </p:sp>
      <p:grpSp>
        <p:nvGrpSpPr>
          <p:cNvPr id="3" name="Grupo 2"/>
          <p:cNvGrpSpPr/>
          <p:nvPr/>
        </p:nvGrpSpPr>
        <p:grpSpPr>
          <a:xfrm>
            <a:off x="4738214" y="11353850"/>
            <a:ext cx="3444239" cy="490602"/>
            <a:chOff x="2902002" y="7634061"/>
            <a:chExt cx="3444239" cy="490602"/>
          </a:xfrm>
        </p:grpSpPr>
        <p:sp>
          <p:nvSpPr>
            <p:cNvPr id="22" name="Fluxograma: Terminação 21"/>
            <p:cNvSpPr/>
            <p:nvPr/>
          </p:nvSpPr>
          <p:spPr>
            <a:xfrm>
              <a:off x="2902002" y="7634061"/>
              <a:ext cx="1110345" cy="490602"/>
            </a:xfrm>
            <a:prstGeom prst="flowChartTerminator">
              <a:avLst/>
            </a:prstGeom>
            <a:solidFill>
              <a:srgbClr val="22C2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 name="CaixaDeTexto 22"/>
            <p:cNvSpPr txBox="1"/>
            <p:nvPr/>
          </p:nvSpPr>
          <p:spPr>
            <a:xfrm>
              <a:off x="2962145" y="7639977"/>
              <a:ext cx="3384096" cy="477054"/>
            </a:xfrm>
            <a:prstGeom prst="rect">
              <a:avLst/>
            </a:prstGeom>
            <a:noFill/>
          </p:spPr>
          <p:txBody>
            <a:bodyPr wrap="square" rtlCol="0">
              <a:spAutoFit/>
            </a:bodyPr>
            <a:lstStyle/>
            <a:p>
              <a:r>
                <a:rPr lang="pt-BR" sz="2500" b="1" dirty="0" smtClean="0">
                  <a:solidFill>
                    <a:schemeClr val="bg1"/>
                  </a:solidFill>
                  <a:latin typeface="Adobe Arabic" panose="02040503050201020203" pitchFamily="18" charset="-78"/>
                  <a:cs typeface="Adobe Arabic" panose="02040503050201020203" pitchFamily="18" charset="-78"/>
                </a:rPr>
                <a:t>INÍCIO</a:t>
              </a:r>
              <a:endParaRPr lang="pt-BR" sz="2500" b="1" dirty="0">
                <a:solidFill>
                  <a:schemeClr val="bg1"/>
                </a:solidFill>
                <a:latin typeface="Adobe Arabic" panose="02040503050201020203" pitchFamily="18" charset="-78"/>
                <a:cs typeface="Adobe Arabic" panose="02040503050201020203" pitchFamily="18" charset="-78"/>
              </a:endParaRPr>
            </a:p>
          </p:txBody>
        </p:sp>
      </p:grpSp>
      <p:grpSp>
        <p:nvGrpSpPr>
          <p:cNvPr id="16" name="Grupo 15"/>
          <p:cNvGrpSpPr/>
          <p:nvPr/>
        </p:nvGrpSpPr>
        <p:grpSpPr>
          <a:xfrm>
            <a:off x="844394" y="11338648"/>
            <a:ext cx="3384096" cy="490602"/>
            <a:chOff x="2902002" y="7634061"/>
            <a:chExt cx="3384096" cy="490602"/>
          </a:xfrm>
        </p:grpSpPr>
        <p:sp>
          <p:nvSpPr>
            <p:cNvPr id="24" name="Fluxograma: Terminação 23"/>
            <p:cNvSpPr/>
            <p:nvPr/>
          </p:nvSpPr>
          <p:spPr>
            <a:xfrm>
              <a:off x="2902002" y="7634061"/>
              <a:ext cx="1110345" cy="490602"/>
            </a:xfrm>
            <a:prstGeom prst="flowChartTerminator">
              <a:avLst/>
            </a:prstGeom>
            <a:solidFill>
              <a:srgbClr val="22C2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5" name="CaixaDeTexto 24"/>
            <p:cNvSpPr txBox="1"/>
            <p:nvPr/>
          </p:nvSpPr>
          <p:spPr>
            <a:xfrm>
              <a:off x="2902002" y="7640835"/>
              <a:ext cx="3384096" cy="477054"/>
            </a:xfrm>
            <a:prstGeom prst="rect">
              <a:avLst/>
            </a:prstGeom>
            <a:noFill/>
          </p:spPr>
          <p:txBody>
            <a:bodyPr wrap="square" rtlCol="0">
              <a:spAutoFit/>
            </a:bodyPr>
            <a:lstStyle/>
            <a:p>
              <a:r>
                <a:rPr lang="pt-BR" sz="2500" b="1" dirty="0" smtClean="0">
                  <a:solidFill>
                    <a:schemeClr val="bg1"/>
                  </a:solidFill>
                  <a:latin typeface="Adobe Arabic" panose="02040503050201020203" pitchFamily="18" charset="-78"/>
                  <a:cs typeface="Adobe Arabic" panose="02040503050201020203" pitchFamily="18" charset="-78"/>
                </a:rPr>
                <a:t>VOLTAR</a:t>
              </a:r>
              <a:endParaRPr lang="pt-BR" sz="2500" b="1" dirty="0">
                <a:solidFill>
                  <a:schemeClr val="bg1"/>
                </a:solidFill>
                <a:latin typeface="Adobe Arabic" panose="02040503050201020203" pitchFamily="18" charset="-78"/>
                <a:cs typeface="Adobe Arabic" panose="02040503050201020203" pitchFamily="18" charset="-78"/>
              </a:endParaRPr>
            </a:p>
          </p:txBody>
        </p:sp>
      </p:grpSp>
      <p:sp>
        <p:nvSpPr>
          <p:cNvPr id="30" name="CaixaDeTexto 29"/>
          <p:cNvSpPr txBox="1"/>
          <p:nvPr/>
        </p:nvSpPr>
        <p:spPr>
          <a:xfrm>
            <a:off x="1093270" y="2147262"/>
            <a:ext cx="4510360" cy="4401205"/>
          </a:xfrm>
          <a:prstGeom prst="rect">
            <a:avLst/>
          </a:prstGeom>
          <a:noFill/>
        </p:spPr>
        <p:txBody>
          <a:bodyPr wrap="square" rtlCol="0">
            <a:spAutoFit/>
          </a:bodyPr>
          <a:lstStyle/>
          <a:p>
            <a:pPr algn="ctr"/>
            <a:r>
              <a:rPr lang="pt-BR" sz="4000" b="1" dirty="0" smtClean="0">
                <a:solidFill>
                  <a:srgbClr val="22C2A4"/>
                </a:solidFill>
                <a:latin typeface="Adobe Arabic" panose="02040503050201020203" pitchFamily="18" charset="-78"/>
                <a:cs typeface="Adobe Arabic" panose="02040503050201020203" pitchFamily="18" charset="-78"/>
              </a:rPr>
              <a:t>DE </a:t>
            </a:r>
            <a:r>
              <a:rPr lang="pt-BR" sz="4000" b="1" dirty="0">
                <a:solidFill>
                  <a:srgbClr val="22C2A4"/>
                </a:solidFill>
                <a:latin typeface="Adobe Arabic" panose="02040503050201020203" pitchFamily="18" charset="-78"/>
                <a:cs typeface="Adobe Arabic" panose="02040503050201020203" pitchFamily="18" charset="-78"/>
              </a:rPr>
              <a:t>1</a:t>
            </a:r>
            <a:r>
              <a:rPr lang="pt-BR" sz="4000" b="1" dirty="0" smtClean="0">
                <a:solidFill>
                  <a:srgbClr val="22C2A4"/>
                </a:solidFill>
                <a:latin typeface="Adobe Arabic" panose="02040503050201020203" pitchFamily="18" charset="-78"/>
                <a:cs typeface="Adobe Arabic" panose="02040503050201020203" pitchFamily="18" charset="-78"/>
              </a:rPr>
              <a:t> A 2 ANOS DE VIDA</a:t>
            </a:r>
          </a:p>
          <a:p>
            <a:pPr algn="ctr"/>
            <a:endParaRPr lang="pt-BR" sz="4000" dirty="0">
              <a:solidFill>
                <a:srgbClr val="22C2A4"/>
              </a:solidFill>
              <a:latin typeface="Adobe Arabic" panose="02040503050201020203" pitchFamily="18" charset="-78"/>
              <a:cs typeface="Adobe Arabic" panose="02040503050201020203" pitchFamily="18" charset="-78"/>
            </a:endParaRPr>
          </a:p>
          <a:p>
            <a:pPr algn="ctr"/>
            <a:endParaRPr lang="pt-BR" sz="4000" dirty="0">
              <a:solidFill>
                <a:srgbClr val="22C2A4"/>
              </a:solidFill>
              <a:latin typeface="Adobe Arabic" panose="02040503050201020203" pitchFamily="18" charset="-78"/>
              <a:cs typeface="Adobe Arabic" panose="02040503050201020203" pitchFamily="18" charset="-78"/>
            </a:endParaRPr>
          </a:p>
          <a:p>
            <a:pPr algn="ctr"/>
            <a:endParaRPr lang="pt-BR" sz="4000" dirty="0">
              <a:solidFill>
                <a:srgbClr val="22C2A4"/>
              </a:solidFill>
              <a:latin typeface="Adobe Arabic" panose="02040503050201020203" pitchFamily="18" charset="-78"/>
              <a:cs typeface="Adobe Arabic" panose="02040503050201020203" pitchFamily="18" charset="-78"/>
            </a:endParaRPr>
          </a:p>
          <a:p>
            <a:pPr algn="ctr"/>
            <a:endParaRPr lang="pt-BR" sz="4000" dirty="0">
              <a:solidFill>
                <a:srgbClr val="22C2A4"/>
              </a:solidFill>
              <a:latin typeface="Adobe Arabic" panose="02040503050201020203" pitchFamily="18" charset="-78"/>
              <a:cs typeface="Adobe Arabic" panose="02040503050201020203" pitchFamily="18" charset="-78"/>
            </a:endParaRPr>
          </a:p>
          <a:p>
            <a:pPr algn="ctr"/>
            <a:endParaRPr lang="pt-BR" sz="4000" dirty="0">
              <a:solidFill>
                <a:srgbClr val="22C2A4"/>
              </a:solidFill>
              <a:latin typeface="Adobe Arabic" panose="02040503050201020203" pitchFamily="18" charset="-78"/>
              <a:cs typeface="Adobe Arabic" panose="02040503050201020203" pitchFamily="18" charset="-78"/>
            </a:endParaRPr>
          </a:p>
          <a:p>
            <a:pPr algn="ctr"/>
            <a:endParaRPr lang="pt-BR" sz="4000" dirty="0">
              <a:solidFill>
                <a:srgbClr val="22C2A4"/>
              </a:solidFill>
              <a:latin typeface="Adobe Arabic" panose="02040503050201020203" pitchFamily="18" charset="-78"/>
              <a:cs typeface="Adobe Arabic" panose="02040503050201020203" pitchFamily="18" charset="-78"/>
            </a:endParaRPr>
          </a:p>
        </p:txBody>
      </p:sp>
      <p:sp>
        <p:nvSpPr>
          <p:cNvPr id="31" name="CaixaDeTexto 30"/>
          <p:cNvSpPr txBox="1"/>
          <p:nvPr/>
        </p:nvSpPr>
        <p:spPr>
          <a:xfrm>
            <a:off x="677096" y="3108960"/>
            <a:ext cx="5813309" cy="9294852"/>
          </a:xfrm>
          <a:prstGeom prst="rect">
            <a:avLst/>
          </a:prstGeom>
          <a:noFill/>
        </p:spPr>
        <p:txBody>
          <a:bodyPr wrap="square" rtlCol="0">
            <a:spAutoFit/>
          </a:bodyPr>
          <a:lstStyle/>
          <a:p>
            <a:pPr algn="just"/>
            <a:r>
              <a:rPr lang="pt-BR" sz="2300" b="1" dirty="0" smtClean="0">
                <a:latin typeface="Adobe Arabic" panose="02040503050201020203" pitchFamily="18" charset="-78"/>
                <a:cs typeface="Adobe Arabic" panose="02040503050201020203" pitchFamily="18" charset="-78"/>
              </a:rPr>
              <a:t>CAFÉ DA MANHA:</a:t>
            </a:r>
            <a:r>
              <a:rPr lang="pt-BR" sz="2300" dirty="0" smtClean="0">
                <a:latin typeface="Adobe Arabic" panose="02040503050201020203" pitchFamily="18" charset="-78"/>
                <a:cs typeface="Adobe Arabic" panose="02040503050201020203" pitchFamily="18" charset="-78"/>
              </a:rPr>
              <a:t> -    Fruta e leite materno ou - Cereal (pães caseiros ou processados, aveia, cuscuz de milho) e leite materno ou - Raízes e tubérculos (aipim/macaxeira, batata-doce, inhame) e leite materno</a:t>
            </a:r>
          </a:p>
          <a:p>
            <a:pPr algn="just"/>
            <a:endParaRPr lang="pt-BR" sz="2300" dirty="0">
              <a:latin typeface="Adobe Arabic" panose="02040503050201020203" pitchFamily="18" charset="-78"/>
              <a:cs typeface="Adobe Arabic" panose="02040503050201020203" pitchFamily="18" charset="-78"/>
            </a:endParaRPr>
          </a:p>
          <a:p>
            <a:pPr algn="just"/>
            <a:r>
              <a:rPr lang="pt-BR" sz="2300" b="1" dirty="0" smtClean="0">
                <a:latin typeface="Adobe Arabic" panose="02040503050201020203" pitchFamily="18" charset="-78"/>
                <a:cs typeface="Adobe Arabic" panose="02040503050201020203" pitchFamily="18" charset="-78"/>
              </a:rPr>
              <a:t>LANCHE DA MANHÃ</a:t>
            </a:r>
            <a:r>
              <a:rPr lang="pt-BR" sz="2300" dirty="0" smtClean="0">
                <a:latin typeface="Adobe Arabic" panose="02040503050201020203" pitchFamily="18" charset="-78"/>
                <a:cs typeface="Adobe Arabic" panose="02040503050201020203" pitchFamily="18" charset="-78"/>
              </a:rPr>
              <a:t>: fruta e leite materno</a:t>
            </a:r>
          </a:p>
          <a:p>
            <a:pPr algn="just"/>
            <a:endParaRPr lang="pt-BR" sz="2300" dirty="0">
              <a:latin typeface="Adobe Arabic" panose="02040503050201020203" pitchFamily="18" charset="-78"/>
              <a:cs typeface="Adobe Arabic" panose="02040503050201020203" pitchFamily="18" charset="-78"/>
            </a:endParaRPr>
          </a:p>
          <a:p>
            <a:pPr algn="just"/>
            <a:r>
              <a:rPr lang="pt-BR" sz="2300" b="1" dirty="0" smtClean="0">
                <a:latin typeface="Adobe Arabic" panose="02040503050201020203" pitchFamily="18" charset="-78"/>
                <a:cs typeface="Adobe Arabic" panose="02040503050201020203" pitchFamily="18" charset="-78"/>
              </a:rPr>
              <a:t>ALMOÇO E JANTAR</a:t>
            </a:r>
            <a:r>
              <a:rPr lang="pt-BR" sz="2300" dirty="0" smtClean="0">
                <a:latin typeface="Adobe Arabic" panose="02040503050201020203" pitchFamily="18" charset="-78"/>
                <a:cs typeface="Adobe Arabic" panose="02040503050201020203" pitchFamily="18" charset="-78"/>
              </a:rPr>
              <a:t>: É recomendado que o prato da criança tenha: - 1 alimento do grupo dos cereais ou raízes e tubérculos - 1 alimento do grupo dos feijões - 1 ou mais alimentos do grupo dos legumes e verduras - 1 alimento do grupo das carnes e ovos Junto à refeição, pode ser dado um pedaço pequeno de fruta. Quantidade aproximada — 5 a 6 colheres de sopa no total. Essa quantidade serve apenas para a família ter alguma referência e não deve ser seguida de forma rígida, uma vez que as características individuais da criança devem ser respeitadas</a:t>
            </a:r>
          </a:p>
          <a:p>
            <a:pPr algn="just"/>
            <a:endParaRPr lang="pt-BR" sz="2300" dirty="0" smtClean="0">
              <a:latin typeface="Adobe Arabic" panose="02040503050201020203" pitchFamily="18" charset="-78"/>
              <a:cs typeface="Adobe Arabic" panose="02040503050201020203" pitchFamily="18" charset="-78"/>
            </a:endParaRPr>
          </a:p>
          <a:p>
            <a:pPr algn="just"/>
            <a:r>
              <a:rPr lang="pt-BR" sz="2300" b="1" dirty="0" smtClean="0">
                <a:latin typeface="Adobe Arabic" panose="02040503050201020203" pitchFamily="18" charset="-78"/>
                <a:cs typeface="Adobe Arabic" panose="02040503050201020203" pitchFamily="18" charset="-78"/>
              </a:rPr>
              <a:t>LANCHE DA TARDE: </a:t>
            </a:r>
            <a:r>
              <a:rPr lang="pt-BR" sz="2300" dirty="0" smtClean="0">
                <a:latin typeface="Adobe Arabic" panose="02040503050201020203" pitchFamily="18" charset="-78"/>
                <a:cs typeface="Adobe Arabic" panose="02040503050201020203" pitchFamily="18" charset="-78"/>
              </a:rPr>
              <a:t>Leite materno e fruta ou Leite materno e cereal (pães caseiros pães processados, aveia, cuscuz de milho) ou raízes e tubérculos (aipim/macaxeira, batata doce, inhame)</a:t>
            </a:r>
            <a:endParaRPr lang="pt-BR" sz="2300" b="1" dirty="0" smtClean="0">
              <a:latin typeface="Adobe Arabic" panose="02040503050201020203" pitchFamily="18" charset="-78"/>
              <a:cs typeface="Adobe Arabic" panose="02040503050201020203" pitchFamily="18" charset="-78"/>
            </a:endParaRPr>
          </a:p>
          <a:p>
            <a:pPr algn="just"/>
            <a:endParaRPr lang="pt-BR" sz="2300" dirty="0">
              <a:latin typeface="Adobe Arabic" panose="02040503050201020203" pitchFamily="18" charset="-78"/>
              <a:cs typeface="Adobe Arabic" panose="02040503050201020203" pitchFamily="18" charset="-78"/>
            </a:endParaRPr>
          </a:p>
          <a:p>
            <a:pPr algn="just"/>
            <a:r>
              <a:rPr lang="pt-BR" sz="2300" b="1" dirty="0" smtClean="0">
                <a:latin typeface="Adobe Arabic" panose="02040503050201020203" pitchFamily="18" charset="-78"/>
                <a:cs typeface="Adobe Arabic" panose="02040503050201020203" pitchFamily="18" charset="-78"/>
              </a:rPr>
              <a:t>ANTES DE DORMIR: </a:t>
            </a:r>
            <a:r>
              <a:rPr lang="pt-BR" sz="2300" dirty="0" smtClean="0">
                <a:latin typeface="Adobe Arabic" panose="02040503050201020203" pitchFamily="18" charset="-78"/>
                <a:cs typeface="Adobe Arabic" panose="02040503050201020203" pitchFamily="18" charset="-78"/>
              </a:rPr>
              <a:t>Leite materno</a:t>
            </a:r>
            <a:endParaRPr lang="pt-BR" sz="2300" dirty="0">
              <a:latin typeface="Adobe Arabic" panose="02040503050201020203" pitchFamily="18" charset="-78"/>
              <a:cs typeface="Adobe Arabic" panose="02040503050201020203" pitchFamily="18" charset="-78"/>
            </a:endParaRPr>
          </a:p>
          <a:p>
            <a:pPr algn="just"/>
            <a:endParaRPr lang="pt-BR" sz="2300" dirty="0">
              <a:latin typeface="Adobe Arabic" panose="02040503050201020203" pitchFamily="18" charset="-78"/>
              <a:cs typeface="Adobe Arabic" panose="02040503050201020203" pitchFamily="18" charset="-78"/>
            </a:endParaRPr>
          </a:p>
          <a:p>
            <a:pPr algn="just"/>
            <a:endParaRPr lang="pt-BR" sz="2300" dirty="0">
              <a:latin typeface="Adobe Arabic" panose="02040503050201020203" pitchFamily="18" charset="-78"/>
              <a:cs typeface="Adobe Arabic" panose="02040503050201020203" pitchFamily="18" charset="-78"/>
            </a:endParaRPr>
          </a:p>
          <a:p>
            <a:pPr algn="just"/>
            <a:endParaRPr lang="pt-BR" sz="2300" dirty="0">
              <a:latin typeface="Adobe Arabic" panose="02040503050201020203" pitchFamily="18" charset="-78"/>
              <a:cs typeface="Adobe Arabic" panose="02040503050201020203" pitchFamily="18" charset="-78"/>
            </a:endParaRPr>
          </a:p>
          <a:p>
            <a:pPr algn="just"/>
            <a:endParaRPr lang="pt-BR" sz="2300" dirty="0">
              <a:latin typeface="Adobe Arabic" panose="02040503050201020203" pitchFamily="18" charset="-78"/>
              <a:cs typeface="Adobe Arabic" panose="02040503050201020203" pitchFamily="18" charset="-78"/>
            </a:endParaRPr>
          </a:p>
        </p:txBody>
      </p:sp>
    </p:spTree>
    <p:extLst>
      <p:ext uri="{BB962C8B-B14F-4D97-AF65-F5344CB8AC3E}">
        <p14:creationId xmlns:p14="http://schemas.microsoft.com/office/powerpoint/2010/main" val="307849124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upo 18"/>
          <p:cNvGrpSpPr/>
          <p:nvPr/>
        </p:nvGrpSpPr>
        <p:grpSpPr>
          <a:xfrm>
            <a:off x="5216979" y="-1"/>
            <a:ext cx="4727121" cy="4653643"/>
            <a:chOff x="5216979" y="-1"/>
            <a:chExt cx="4727121" cy="4653643"/>
          </a:xfrm>
        </p:grpSpPr>
        <p:sp>
          <p:nvSpPr>
            <p:cNvPr id="7" name="Elipse 6"/>
            <p:cNvSpPr/>
            <p:nvPr/>
          </p:nvSpPr>
          <p:spPr>
            <a:xfrm>
              <a:off x="5216979" y="0"/>
              <a:ext cx="3282042" cy="3282042"/>
            </a:xfrm>
            <a:prstGeom prst="ellipse">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rgbClr val="FF9999"/>
                </a:solidFill>
              </a:endParaRPr>
            </a:p>
          </p:txBody>
        </p:sp>
        <p:sp>
          <p:nvSpPr>
            <p:cNvPr id="8" name="Retângulo 7"/>
            <p:cNvSpPr/>
            <p:nvPr/>
          </p:nvSpPr>
          <p:spPr>
            <a:xfrm>
              <a:off x="6858000" y="-1"/>
              <a:ext cx="3086100" cy="4653643"/>
            </a:xfrm>
            <a:prstGeom prst="rect">
              <a:avLst/>
            </a:prstGeom>
            <a:solidFill>
              <a:srgbClr val="FAFA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rgbClr val="FF9999"/>
                </a:solidFill>
              </a:endParaRPr>
            </a:p>
          </p:txBody>
        </p:sp>
      </p:grpSp>
      <p:sp>
        <p:nvSpPr>
          <p:cNvPr id="12" name="CaixaDeTexto 11"/>
          <p:cNvSpPr txBox="1"/>
          <p:nvPr/>
        </p:nvSpPr>
        <p:spPr>
          <a:xfrm>
            <a:off x="2698299" y="1204476"/>
            <a:ext cx="7160077" cy="861774"/>
          </a:xfrm>
          <a:prstGeom prst="rect">
            <a:avLst/>
          </a:prstGeom>
          <a:noFill/>
        </p:spPr>
        <p:txBody>
          <a:bodyPr wrap="square" rtlCol="0">
            <a:spAutoFit/>
          </a:bodyPr>
          <a:lstStyle/>
          <a:p>
            <a:r>
              <a:rPr lang="pt-BR" sz="5000" dirty="0" smtClean="0">
                <a:solidFill>
                  <a:srgbClr val="FF9999"/>
                </a:solidFill>
                <a:latin typeface="Adobe Arabic" panose="02040503050201020203" pitchFamily="18" charset="-78"/>
                <a:cs typeface="Adobe Arabic" panose="02040503050201020203" pitchFamily="18" charset="-78"/>
              </a:rPr>
              <a:t>SAÚDE DA </a:t>
            </a:r>
            <a:r>
              <a:rPr lang="pt-BR" sz="3200" b="1" dirty="0" smtClean="0">
                <a:solidFill>
                  <a:schemeClr val="bg1"/>
                </a:solidFill>
                <a:latin typeface="Adobe Arabic" panose="02040503050201020203" pitchFamily="18" charset="-78"/>
                <a:cs typeface="Adobe Arabic" panose="02040503050201020203" pitchFamily="18" charset="-78"/>
              </a:rPr>
              <a:t>GESTANTE</a:t>
            </a:r>
            <a:endParaRPr lang="pt-BR" sz="3200" b="1" dirty="0">
              <a:solidFill>
                <a:schemeClr val="bg1"/>
              </a:solidFill>
              <a:latin typeface="Adobe Arabic" panose="02040503050201020203" pitchFamily="18" charset="-78"/>
              <a:cs typeface="Adobe Arabic" panose="02040503050201020203" pitchFamily="18" charset="-78"/>
            </a:endParaRPr>
          </a:p>
        </p:txBody>
      </p:sp>
      <p:sp>
        <p:nvSpPr>
          <p:cNvPr id="21" name="Fluxograma: Terminação 20"/>
          <p:cNvSpPr/>
          <p:nvPr/>
        </p:nvSpPr>
        <p:spPr>
          <a:xfrm>
            <a:off x="-32659" y="4033439"/>
            <a:ext cx="3102429" cy="611111"/>
          </a:xfrm>
          <a:prstGeom prst="flowChartTerminator">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 name="Fluxograma: Terminação 22"/>
          <p:cNvSpPr/>
          <p:nvPr/>
        </p:nvSpPr>
        <p:spPr>
          <a:xfrm>
            <a:off x="0" y="4762274"/>
            <a:ext cx="3102429" cy="611111"/>
          </a:xfrm>
          <a:prstGeom prst="flowChartTerminator">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5" name="Fluxograma: Terminação 24"/>
          <p:cNvSpPr/>
          <p:nvPr/>
        </p:nvSpPr>
        <p:spPr>
          <a:xfrm>
            <a:off x="-32659" y="3319473"/>
            <a:ext cx="3102429" cy="611111"/>
          </a:xfrm>
          <a:prstGeom prst="flowChartTerminator">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9" name="CaixaDeTexto 28"/>
          <p:cNvSpPr txBox="1"/>
          <p:nvPr/>
        </p:nvSpPr>
        <p:spPr>
          <a:xfrm>
            <a:off x="-32659" y="3416549"/>
            <a:ext cx="3384096" cy="477054"/>
          </a:xfrm>
          <a:prstGeom prst="rect">
            <a:avLst/>
          </a:prstGeom>
          <a:noFill/>
        </p:spPr>
        <p:txBody>
          <a:bodyPr wrap="square" rtlCol="0">
            <a:spAutoFit/>
          </a:bodyPr>
          <a:lstStyle/>
          <a:p>
            <a:r>
              <a:rPr lang="pt-BR" sz="2500" b="1" dirty="0" smtClean="0">
                <a:solidFill>
                  <a:schemeClr val="bg1"/>
                </a:solidFill>
                <a:latin typeface="Adobe Arabic" panose="02040503050201020203" pitchFamily="18" charset="-78"/>
                <a:cs typeface="Adobe Arabic" panose="02040503050201020203" pitchFamily="18" charset="-78"/>
              </a:rPr>
              <a:t>FASES DA GESTAÇÃO</a:t>
            </a:r>
            <a:endParaRPr lang="pt-BR" sz="2500" b="1" dirty="0">
              <a:solidFill>
                <a:schemeClr val="bg1"/>
              </a:solidFill>
              <a:latin typeface="Adobe Arabic" panose="02040503050201020203" pitchFamily="18" charset="-78"/>
              <a:cs typeface="Adobe Arabic" panose="02040503050201020203" pitchFamily="18" charset="-78"/>
            </a:endParaRPr>
          </a:p>
        </p:txBody>
      </p:sp>
      <p:sp>
        <p:nvSpPr>
          <p:cNvPr id="30" name="CaixaDeTexto 29"/>
          <p:cNvSpPr txBox="1"/>
          <p:nvPr/>
        </p:nvSpPr>
        <p:spPr>
          <a:xfrm>
            <a:off x="28575" y="4110340"/>
            <a:ext cx="3384096" cy="477054"/>
          </a:xfrm>
          <a:prstGeom prst="rect">
            <a:avLst/>
          </a:prstGeom>
          <a:noFill/>
        </p:spPr>
        <p:txBody>
          <a:bodyPr wrap="square" rtlCol="0">
            <a:spAutoFit/>
          </a:bodyPr>
          <a:lstStyle/>
          <a:p>
            <a:r>
              <a:rPr lang="pt-BR" sz="2500" b="1" dirty="0" smtClean="0">
                <a:solidFill>
                  <a:schemeClr val="bg1"/>
                </a:solidFill>
                <a:latin typeface="Adobe Arabic" panose="02040503050201020203" pitchFamily="18" charset="-78"/>
                <a:cs typeface="Adobe Arabic" panose="02040503050201020203" pitchFamily="18" charset="-78"/>
              </a:rPr>
              <a:t>TIPOS DE PARTO</a:t>
            </a:r>
            <a:endParaRPr lang="pt-BR" sz="2500" b="1" dirty="0">
              <a:solidFill>
                <a:schemeClr val="bg1"/>
              </a:solidFill>
              <a:latin typeface="Adobe Arabic" panose="02040503050201020203" pitchFamily="18" charset="-78"/>
              <a:cs typeface="Adobe Arabic" panose="02040503050201020203" pitchFamily="18" charset="-78"/>
            </a:endParaRPr>
          </a:p>
        </p:txBody>
      </p:sp>
      <p:sp>
        <p:nvSpPr>
          <p:cNvPr id="31" name="CaixaDeTexto 30"/>
          <p:cNvSpPr txBox="1"/>
          <p:nvPr/>
        </p:nvSpPr>
        <p:spPr>
          <a:xfrm>
            <a:off x="28575" y="4857417"/>
            <a:ext cx="3384096" cy="477054"/>
          </a:xfrm>
          <a:prstGeom prst="rect">
            <a:avLst/>
          </a:prstGeom>
          <a:noFill/>
        </p:spPr>
        <p:txBody>
          <a:bodyPr wrap="square" rtlCol="0">
            <a:spAutoFit/>
          </a:bodyPr>
          <a:lstStyle/>
          <a:p>
            <a:r>
              <a:rPr lang="pt-BR" sz="2500" b="1" dirty="0" smtClean="0">
                <a:solidFill>
                  <a:schemeClr val="bg1"/>
                </a:solidFill>
                <a:latin typeface="Adobe Arabic" panose="02040503050201020203" pitchFamily="18" charset="-78"/>
                <a:cs typeface="Adobe Arabic" panose="02040503050201020203" pitchFamily="18" charset="-78"/>
              </a:rPr>
              <a:t>LEI ACOMPANHANTE</a:t>
            </a:r>
            <a:endParaRPr lang="pt-BR" sz="2500" b="1" dirty="0">
              <a:solidFill>
                <a:schemeClr val="bg1"/>
              </a:solidFill>
              <a:latin typeface="Adobe Arabic" panose="02040503050201020203" pitchFamily="18" charset="-78"/>
              <a:cs typeface="Adobe Arabic" panose="02040503050201020203" pitchFamily="18" charset="-78"/>
            </a:endParaRPr>
          </a:p>
        </p:txBody>
      </p:sp>
      <p:sp>
        <p:nvSpPr>
          <p:cNvPr id="36" name="Fluxograma: Terminação 35"/>
          <p:cNvSpPr/>
          <p:nvPr/>
        </p:nvSpPr>
        <p:spPr>
          <a:xfrm>
            <a:off x="667425" y="11485713"/>
            <a:ext cx="1110345" cy="490602"/>
          </a:xfrm>
          <a:prstGeom prst="flowChartTerminator">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7" name="CaixaDeTexto 36"/>
          <p:cNvSpPr txBox="1"/>
          <p:nvPr/>
        </p:nvSpPr>
        <p:spPr>
          <a:xfrm>
            <a:off x="718458" y="11499261"/>
            <a:ext cx="3384096" cy="477054"/>
          </a:xfrm>
          <a:prstGeom prst="rect">
            <a:avLst/>
          </a:prstGeom>
          <a:noFill/>
        </p:spPr>
        <p:txBody>
          <a:bodyPr wrap="square" rtlCol="0">
            <a:spAutoFit/>
          </a:bodyPr>
          <a:lstStyle/>
          <a:p>
            <a:r>
              <a:rPr lang="pt-BR" sz="2500" b="1" dirty="0" smtClean="0">
                <a:solidFill>
                  <a:schemeClr val="bg1"/>
                </a:solidFill>
                <a:latin typeface="Adobe Arabic" panose="02040503050201020203" pitchFamily="18" charset="-78"/>
                <a:cs typeface="Adobe Arabic" panose="02040503050201020203" pitchFamily="18" charset="-78"/>
              </a:rPr>
              <a:t>INÍCIO</a:t>
            </a:r>
            <a:endParaRPr lang="pt-BR" sz="2500" b="1" dirty="0">
              <a:solidFill>
                <a:schemeClr val="bg1"/>
              </a:solidFill>
              <a:latin typeface="Adobe Arabic" panose="02040503050201020203" pitchFamily="18" charset="-78"/>
              <a:cs typeface="Adobe Arabic" panose="02040503050201020203" pitchFamily="18" charset="-78"/>
            </a:endParaRPr>
          </a:p>
        </p:txBody>
      </p:sp>
      <p:pic>
        <p:nvPicPr>
          <p:cNvPr id="2" name="Imagem 1"/>
          <p:cNvPicPr>
            <a:picLocks noChangeAspect="1"/>
          </p:cNvPicPr>
          <p:nvPr/>
        </p:nvPicPr>
        <p:blipFill>
          <a:blip r:embed="rId2" cstate="print">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767445" y="7620000"/>
            <a:ext cx="6858000" cy="4572000"/>
          </a:xfrm>
          <a:prstGeom prst="rect">
            <a:avLst/>
          </a:prstGeom>
        </p:spPr>
      </p:pic>
    </p:spTree>
    <p:extLst>
      <p:ext uri="{BB962C8B-B14F-4D97-AF65-F5344CB8AC3E}">
        <p14:creationId xmlns:p14="http://schemas.microsoft.com/office/powerpoint/2010/main" val="1559500976"/>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upo 18"/>
          <p:cNvGrpSpPr/>
          <p:nvPr/>
        </p:nvGrpSpPr>
        <p:grpSpPr>
          <a:xfrm>
            <a:off x="5261884" y="104868"/>
            <a:ext cx="4727121" cy="4653643"/>
            <a:chOff x="5216979" y="-1"/>
            <a:chExt cx="4727121" cy="4653643"/>
          </a:xfrm>
        </p:grpSpPr>
        <p:sp>
          <p:nvSpPr>
            <p:cNvPr id="7" name="Elipse 6"/>
            <p:cNvSpPr/>
            <p:nvPr/>
          </p:nvSpPr>
          <p:spPr>
            <a:xfrm>
              <a:off x="5216979" y="0"/>
              <a:ext cx="3282042" cy="3282042"/>
            </a:xfrm>
            <a:prstGeom prst="ellipse">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rgbClr val="FF9999"/>
                </a:solidFill>
              </a:endParaRPr>
            </a:p>
          </p:txBody>
        </p:sp>
        <p:sp>
          <p:nvSpPr>
            <p:cNvPr id="8" name="Retângulo 7"/>
            <p:cNvSpPr/>
            <p:nvPr/>
          </p:nvSpPr>
          <p:spPr>
            <a:xfrm>
              <a:off x="6858000" y="-1"/>
              <a:ext cx="3086100" cy="4653643"/>
            </a:xfrm>
            <a:prstGeom prst="rect">
              <a:avLst/>
            </a:prstGeom>
            <a:solidFill>
              <a:srgbClr val="FAFA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rgbClr val="FF9999"/>
                </a:solidFill>
              </a:endParaRPr>
            </a:p>
          </p:txBody>
        </p:sp>
      </p:grpSp>
      <p:sp>
        <p:nvSpPr>
          <p:cNvPr id="12" name="CaixaDeTexto 11"/>
          <p:cNvSpPr txBox="1"/>
          <p:nvPr/>
        </p:nvSpPr>
        <p:spPr>
          <a:xfrm>
            <a:off x="816432" y="1232035"/>
            <a:ext cx="7066185" cy="861774"/>
          </a:xfrm>
          <a:prstGeom prst="rect">
            <a:avLst/>
          </a:prstGeom>
          <a:noFill/>
        </p:spPr>
        <p:txBody>
          <a:bodyPr wrap="square" rtlCol="0">
            <a:spAutoFit/>
          </a:bodyPr>
          <a:lstStyle/>
          <a:p>
            <a:r>
              <a:rPr lang="pt-BR" sz="5000" dirty="0" smtClean="0">
                <a:solidFill>
                  <a:srgbClr val="FF9999"/>
                </a:solidFill>
                <a:latin typeface="Adobe Arabic" panose="02040503050201020203" pitchFamily="18" charset="-78"/>
                <a:cs typeface="Adobe Arabic" panose="02040503050201020203" pitchFamily="18" charset="-78"/>
              </a:rPr>
              <a:t>FASES DA </a:t>
            </a:r>
            <a:r>
              <a:rPr lang="pt-BR" sz="5000" b="1" dirty="0" smtClean="0">
                <a:solidFill>
                  <a:srgbClr val="FF9999"/>
                </a:solidFill>
                <a:latin typeface="Adobe Arabic" panose="02040503050201020203" pitchFamily="18" charset="-78"/>
                <a:cs typeface="Adobe Arabic" panose="02040503050201020203" pitchFamily="18" charset="-78"/>
              </a:rPr>
              <a:t>GESTANT</a:t>
            </a:r>
            <a:r>
              <a:rPr lang="pt-BR" sz="5000" b="1" dirty="0" smtClean="0">
                <a:solidFill>
                  <a:schemeClr val="bg1"/>
                </a:solidFill>
                <a:latin typeface="Adobe Arabic" panose="02040503050201020203" pitchFamily="18" charset="-78"/>
                <a:cs typeface="Adobe Arabic" panose="02040503050201020203" pitchFamily="18" charset="-78"/>
              </a:rPr>
              <a:t>AÇÃO</a:t>
            </a:r>
            <a:endParaRPr lang="pt-BR" sz="5000" b="1" dirty="0">
              <a:solidFill>
                <a:schemeClr val="bg1"/>
              </a:solidFill>
              <a:latin typeface="Adobe Arabic" panose="02040503050201020203" pitchFamily="18" charset="-78"/>
              <a:cs typeface="Adobe Arabic" panose="02040503050201020203" pitchFamily="18" charset="-78"/>
            </a:endParaRPr>
          </a:p>
        </p:txBody>
      </p:sp>
      <p:sp>
        <p:nvSpPr>
          <p:cNvPr id="21" name="Fluxograma: Terminação 20"/>
          <p:cNvSpPr/>
          <p:nvPr/>
        </p:nvSpPr>
        <p:spPr>
          <a:xfrm>
            <a:off x="-32659" y="8520663"/>
            <a:ext cx="3102429" cy="611111"/>
          </a:xfrm>
          <a:prstGeom prst="flowChartTerminator">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 name="Fluxograma: Terminação 22"/>
          <p:cNvSpPr/>
          <p:nvPr/>
        </p:nvSpPr>
        <p:spPr>
          <a:xfrm>
            <a:off x="0" y="9249498"/>
            <a:ext cx="3102429" cy="611111"/>
          </a:xfrm>
          <a:prstGeom prst="flowChartTerminator">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5" name="Fluxograma: Terminação 24"/>
          <p:cNvSpPr/>
          <p:nvPr/>
        </p:nvSpPr>
        <p:spPr>
          <a:xfrm>
            <a:off x="-32659" y="7806697"/>
            <a:ext cx="3102429" cy="611111"/>
          </a:xfrm>
          <a:prstGeom prst="flowChartTerminator">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9" name="CaixaDeTexto 28"/>
          <p:cNvSpPr txBox="1"/>
          <p:nvPr/>
        </p:nvSpPr>
        <p:spPr>
          <a:xfrm>
            <a:off x="-32659" y="7903773"/>
            <a:ext cx="3384096" cy="492443"/>
          </a:xfrm>
          <a:prstGeom prst="rect">
            <a:avLst/>
          </a:prstGeom>
          <a:noFill/>
        </p:spPr>
        <p:txBody>
          <a:bodyPr wrap="square" rtlCol="0">
            <a:spAutoFit/>
          </a:bodyPr>
          <a:lstStyle/>
          <a:p>
            <a:r>
              <a:rPr lang="pt-BR" sz="2600" b="1" dirty="0" smtClean="0">
                <a:solidFill>
                  <a:schemeClr val="bg1"/>
                </a:solidFill>
                <a:latin typeface="Adobe Arabic" panose="02040503050201020203" pitchFamily="18" charset="-78"/>
                <a:cs typeface="Adobe Arabic" panose="02040503050201020203" pitchFamily="18" charset="-78"/>
              </a:rPr>
              <a:t>1</a:t>
            </a:r>
            <a:r>
              <a:rPr lang="pt-BR" sz="2600" b="1" dirty="0">
                <a:solidFill>
                  <a:schemeClr val="bg1"/>
                </a:solidFill>
                <a:latin typeface="Adobe Arabic" panose="02040503050201020203" pitchFamily="18" charset="-78"/>
                <a:cs typeface="Adobe Arabic" panose="02040503050201020203" pitchFamily="18" charset="-78"/>
              </a:rPr>
              <a:t>° </a:t>
            </a:r>
            <a:r>
              <a:rPr lang="pt-BR" sz="2600" b="1" dirty="0" smtClean="0">
                <a:solidFill>
                  <a:schemeClr val="bg1"/>
                </a:solidFill>
                <a:latin typeface="Adobe Arabic" panose="02040503050201020203" pitchFamily="18" charset="-78"/>
                <a:cs typeface="Adobe Arabic" panose="02040503050201020203" pitchFamily="18" charset="-78"/>
              </a:rPr>
              <a:t> AO 3</a:t>
            </a:r>
            <a:r>
              <a:rPr lang="pt-BR" sz="2600" b="1" dirty="0">
                <a:solidFill>
                  <a:schemeClr val="bg1"/>
                </a:solidFill>
                <a:latin typeface="Adobe Arabic" panose="02040503050201020203" pitchFamily="18" charset="-78"/>
                <a:cs typeface="Adobe Arabic" panose="02040503050201020203" pitchFamily="18" charset="-78"/>
              </a:rPr>
              <a:t>° </a:t>
            </a:r>
            <a:r>
              <a:rPr lang="pt-BR" sz="2600" b="1" dirty="0" smtClean="0">
                <a:solidFill>
                  <a:schemeClr val="bg1"/>
                </a:solidFill>
                <a:latin typeface="Adobe Arabic" panose="02040503050201020203" pitchFamily="18" charset="-78"/>
                <a:cs typeface="Adobe Arabic" panose="02040503050201020203" pitchFamily="18" charset="-78"/>
              </a:rPr>
              <a:t> TRIMESTRE</a:t>
            </a:r>
            <a:endParaRPr lang="pt-BR" sz="2600" b="1" dirty="0">
              <a:solidFill>
                <a:schemeClr val="bg1"/>
              </a:solidFill>
              <a:latin typeface="Adobe Arabic" panose="02040503050201020203" pitchFamily="18" charset="-78"/>
              <a:cs typeface="Adobe Arabic" panose="02040503050201020203" pitchFamily="18" charset="-78"/>
            </a:endParaRPr>
          </a:p>
        </p:txBody>
      </p:sp>
      <p:sp>
        <p:nvSpPr>
          <p:cNvPr id="36" name="Fluxograma: Terminação 35"/>
          <p:cNvSpPr/>
          <p:nvPr/>
        </p:nvSpPr>
        <p:spPr>
          <a:xfrm>
            <a:off x="5261884" y="11518371"/>
            <a:ext cx="1110345" cy="490602"/>
          </a:xfrm>
          <a:prstGeom prst="flowChartTerminator">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7" name="CaixaDeTexto 36"/>
          <p:cNvSpPr txBox="1"/>
          <p:nvPr/>
        </p:nvSpPr>
        <p:spPr>
          <a:xfrm>
            <a:off x="5345563" y="11531919"/>
            <a:ext cx="3384096" cy="477054"/>
          </a:xfrm>
          <a:prstGeom prst="rect">
            <a:avLst/>
          </a:prstGeom>
          <a:noFill/>
        </p:spPr>
        <p:txBody>
          <a:bodyPr wrap="square" rtlCol="0">
            <a:spAutoFit/>
          </a:bodyPr>
          <a:lstStyle/>
          <a:p>
            <a:r>
              <a:rPr lang="pt-BR" sz="2500" b="1" dirty="0" smtClean="0">
                <a:solidFill>
                  <a:schemeClr val="bg1"/>
                </a:solidFill>
                <a:latin typeface="Adobe Arabic" panose="02040503050201020203" pitchFamily="18" charset="-78"/>
                <a:cs typeface="Adobe Arabic" panose="02040503050201020203" pitchFamily="18" charset="-78"/>
              </a:rPr>
              <a:t>INÍCIO</a:t>
            </a:r>
            <a:endParaRPr lang="pt-BR" sz="2500" b="1" dirty="0">
              <a:solidFill>
                <a:schemeClr val="bg1"/>
              </a:solidFill>
              <a:latin typeface="Adobe Arabic" panose="02040503050201020203" pitchFamily="18" charset="-78"/>
              <a:cs typeface="Adobe Arabic" panose="02040503050201020203" pitchFamily="18" charset="-78"/>
            </a:endParaRPr>
          </a:p>
        </p:txBody>
      </p:sp>
      <p:sp>
        <p:nvSpPr>
          <p:cNvPr id="15" name="CaixaDeTexto 14"/>
          <p:cNvSpPr txBox="1"/>
          <p:nvPr/>
        </p:nvSpPr>
        <p:spPr>
          <a:xfrm>
            <a:off x="0" y="8605464"/>
            <a:ext cx="3384096" cy="492443"/>
          </a:xfrm>
          <a:prstGeom prst="rect">
            <a:avLst/>
          </a:prstGeom>
          <a:noFill/>
        </p:spPr>
        <p:txBody>
          <a:bodyPr wrap="square" rtlCol="0">
            <a:spAutoFit/>
          </a:bodyPr>
          <a:lstStyle/>
          <a:p>
            <a:r>
              <a:rPr lang="pt-BR" sz="2600" b="1" dirty="0">
                <a:solidFill>
                  <a:schemeClr val="bg1"/>
                </a:solidFill>
                <a:latin typeface="Adobe Arabic" panose="02040503050201020203" pitchFamily="18" charset="-78"/>
                <a:cs typeface="Adobe Arabic" panose="02040503050201020203" pitchFamily="18" charset="-78"/>
              </a:rPr>
              <a:t>4</a:t>
            </a:r>
            <a:r>
              <a:rPr lang="pt-BR" sz="2600" b="1" dirty="0" smtClean="0">
                <a:solidFill>
                  <a:schemeClr val="bg1"/>
                </a:solidFill>
                <a:latin typeface="Adobe Arabic" panose="02040503050201020203" pitchFamily="18" charset="-78"/>
                <a:cs typeface="Adobe Arabic" panose="02040503050201020203" pitchFamily="18" charset="-78"/>
              </a:rPr>
              <a:t>°  AO 6°  TRIMESTRE</a:t>
            </a:r>
            <a:endParaRPr lang="pt-BR" sz="2600" b="1" dirty="0">
              <a:solidFill>
                <a:schemeClr val="bg1"/>
              </a:solidFill>
              <a:latin typeface="Adobe Arabic" panose="02040503050201020203" pitchFamily="18" charset="-78"/>
              <a:cs typeface="Adobe Arabic" panose="02040503050201020203" pitchFamily="18" charset="-78"/>
            </a:endParaRPr>
          </a:p>
        </p:txBody>
      </p:sp>
      <p:sp>
        <p:nvSpPr>
          <p:cNvPr id="16" name="CaixaDeTexto 15"/>
          <p:cNvSpPr txBox="1"/>
          <p:nvPr/>
        </p:nvSpPr>
        <p:spPr>
          <a:xfrm>
            <a:off x="0" y="9297723"/>
            <a:ext cx="3384096" cy="492443"/>
          </a:xfrm>
          <a:prstGeom prst="rect">
            <a:avLst/>
          </a:prstGeom>
          <a:noFill/>
        </p:spPr>
        <p:txBody>
          <a:bodyPr wrap="square" rtlCol="0">
            <a:spAutoFit/>
          </a:bodyPr>
          <a:lstStyle/>
          <a:p>
            <a:r>
              <a:rPr lang="pt-BR" sz="2600" b="1" dirty="0">
                <a:solidFill>
                  <a:schemeClr val="bg1"/>
                </a:solidFill>
                <a:latin typeface="Adobe Arabic" panose="02040503050201020203" pitchFamily="18" charset="-78"/>
                <a:cs typeface="Adobe Arabic" panose="02040503050201020203" pitchFamily="18" charset="-78"/>
              </a:rPr>
              <a:t>7</a:t>
            </a:r>
            <a:r>
              <a:rPr lang="pt-BR" sz="2600" b="1" dirty="0" smtClean="0">
                <a:solidFill>
                  <a:schemeClr val="bg1"/>
                </a:solidFill>
                <a:latin typeface="Adobe Arabic" panose="02040503050201020203" pitchFamily="18" charset="-78"/>
                <a:cs typeface="Adobe Arabic" panose="02040503050201020203" pitchFamily="18" charset="-78"/>
              </a:rPr>
              <a:t>°  AO NASCIMENTO</a:t>
            </a:r>
            <a:endParaRPr lang="pt-BR" sz="2600" b="1" dirty="0">
              <a:solidFill>
                <a:schemeClr val="bg1"/>
              </a:solidFill>
              <a:latin typeface="Adobe Arabic" panose="02040503050201020203" pitchFamily="18" charset="-78"/>
              <a:cs typeface="Adobe Arabic" panose="02040503050201020203" pitchFamily="18" charset="-78"/>
            </a:endParaRPr>
          </a:p>
        </p:txBody>
      </p:sp>
      <p:sp>
        <p:nvSpPr>
          <p:cNvPr id="17" name="Fluxograma: Terminação 16"/>
          <p:cNvSpPr/>
          <p:nvPr/>
        </p:nvSpPr>
        <p:spPr>
          <a:xfrm>
            <a:off x="548370" y="11504823"/>
            <a:ext cx="1110345" cy="490602"/>
          </a:xfrm>
          <a:prstGeom prst="flowChartTerminator">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CaixaDeTexto 17"/>
          <p:cNvSpPr txBox="1"/>
          <p:nvPr/>
        </p:nvSpPr>
        <p:spPr>
          <a:xfrm>
            <a:off x="509589" y="11531919"/>
            <a:ext cx="1182459" cy="477054"/>
          </a:xfrm>
          <a:prstGeom prst="rect">
            <a:avLst/>
          </a:prstGeom>
          <a:noFill/>
        </p:spPr>
        <p:txBody>
          <a:bodyPr wrap="square" rtlCol="0">
            <a:spAutoFit/>
          </a:bodyPr>
          <a:lstStyle/>
          <a:p>
            <a:r>
              <a:rPr lang="pt-BR" sz="2500" b="1" dirty="0" smtClean="0">
                <a:solidFill>
                  <a:schemeClr val="bg1"/>
                </a:solidFill>
                <a:latin typeface="Adobe Arabic" panose="02040503050201020203" pitchFamily="18" charset="-78"/>
                <a:cs typeface="Adobe Arabic" panose="02040503050201020203" pitchFamily="18" charset="-78"/>
              </a:rPr>
              <a:t>VOLTAR</a:t>
            </a:r>
            <a:endParaRPr lang="pt-BR" sz="2500" b="1" dirty="0">
              <a:solidFill>
                <a:schemeClr val="bg1"/>
              </a:solidFill>
              <a:latin typeface="Adobe Arabic" panose="02040503050201020203" pitchFamily="18" charset="-78"/>
              <a:cs typeface="Adobe Arabic" panose="02040503050201020203" pitchFamily="18" charset="-78"/>
            </a:endParaRPr>
          </a:p>
        </p:txBody>
      </p:sp>
      <p:pic>
        <p:nvPicPr>
          <p:cNvPr id="3" name="Imagem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114" y="3695478"/>
            <a:ext cx="9819972" cy="4909986"/>
          </a:xfrm>
          <a:prstGeom prst="rect">
            <a:avLst/>
          </a:prstGeom>
        </p:spPr>
      </p:pic>
    </p:spTree>
    <p:extLst>
      <p:ext uri="{BB962C8B-B14F-4D97-AF65-F5344CB8AC3E}">
        <p14:creationId xmlns:p14="http://schemas.microsoft.com/office/powerpoint/2010/main" val="3750073421"/>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upo 18"/>
          <p:cNvGrpSpPr/>
          <p:nvPr/>
        </p:nvGrpSpPr>
        <p:grpSpPr>
          <a:xfrm>
            <a:off x="5261884" y="104868"/>
            <a:ext cx="4727121" cy="4653643"/>
            <a:chOff x="5216979" y="-1"/>
            <a:chExt cx="4727121" cy="4653643"/>
          </a:xfrm>
        </p:grpSpPr>
        <p:sp>
          <p:nvSpPr>
            <p:cNvPr id="7" name="Elipse 6"/>
            <p:cNvSpPr/>
            <p:nvPr/>
          </p:nvSpPr>
          <p:spPr>
            <a:xfrm>
              <a:off x="5216979" y="0"/>
              <a:ext cx="3282042" cy="3282042"/>
            </a:xfrm>
            <a:prstGeom prst="ellipse">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rgbClr val="FF9999"/>
                </a:solidFill>
              </a:endParaRPr>
            </a:p>
          </p:txBody>
        </p:sp>
        <p:sp>
          <p:nvSpPr>
            <p:cNvPr id="8" name="Retângulo 7"/>
            <p:cNvSpPr/>
            <p:nvPr/>
          </p:nvSpPr>
          <p:spPr>
            <a:xfrm>
              <a:off x="6858000" y="-1"/>
              <a:ext cx="3086100" cy="4653643"/>
            </a:xfrm>
            <a:prstGeom prst="rect">
              <a:avLst/>
            </a:prstGeom>
            <a:solidFill>
              <a:srgbClr val="FAFA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rgbClr val="FF9999"/>
                </a:solidFill>
              </a:endParaRPr>
            </a:p>
          </p:txBody>
        </p:sp>
      </p:grpSp>
      <p:sp>
        <p:nvSpPr>
          <p:cNvPr id="12" name="CaixaDeTexto 11"/>
          <p:cNvSpPr txBox="1"/>
          <p:nvPr/>
        </p:nvSpPr>
        <p:spPr>
          <a:xfrm>
            <a:off x="2520729" y="1315003"/>
            <a:ext cx="7066185" cy="861774"/>
          </a:xfrm>
          <a:prstGeom prst="rect">
            <a:avLst/>
          </a:prstGeom>
          <a:noFill/>
        </p:spPr>
        <p:txBody>
          <a:bodyPr wrap="square" rtlCol="0">
            <a:spAutoFit/>
          </a:bodyPr>
          <a:lstStyle/>
          <a:p>
            <a:r>
              <a:rPr lang="pt-BR" sz="5000" dirty="0" smtClean="0">
                <a:solidFill>
                  <a:srgbClr val="FF9999"/>
                </a:solidFill>
                <a:latin typeface="Adobe Arabic" panose="02040503050201020203" pitchFamily="18" charset="-78"/>
                <a:cs typeface="Adobe Arabic" panose="02040503050201020203" pitchFamily="18" charset="-78"/>
              </a:rPr>
              <a:t>TRIMESTRE </a:t>
            </a:r>
            <a:r>
              <a:rPr lang="pt-BR" sz="5000" b="1" dirty="0" smtClean="0">
                <a:solidFill>
                  <a:srgbClr val="FF9999"/>
                </a:solidFill>
                <a:latin typeface="Adobe Arabic" panose="02040503050201020203" pitchFamily="18" charset="-78"/>
                <a:cs typeface="Adobe Arabic" panose="02040503050201020203" pitchFamily="18" charset="-78"/>
              </a:rPr>
              <a:t> </a:t>
            </a:r>
            <a:r>
              <a:rPr lang="pt-BR" sz="4000" b="1" dirty="0" smtClean="0">
                <a:solidFill>
                  <a:schemeClr val="bg1"/>
                </a:solidFill>
                <a:latin typeface="Adobe Arabic" panose="02040503050201020203" pitchFamily="18" charset="-78"/>
                <a:cs typeface="Adobe Arabic" panose="02040503050201020203" pitchFamily="18" charset="-78"/>
              </a:rPr>
              <a:t>1°AO 3° </a:t>
            </a:r>
            <a:endParaRPr lang="pt-BR" sz="4000" b="1" dirty="0">
              <a:solidFill>
                <a:schemeClr val="bg1"/>
              </a:solidFill>
              <a:latin typeface="Adobe Arabic" panose="02040503050201020203" pitchFamily="18" charset="-78"/>
              <a:cs typeface="Adobe Arabic" panose="02040503050201020203" pitchFamily="18" charset="-78"/>
            </a:endParaRPr>
          </a:p>
        </p:txBody>
      </p:sp>
      <p:sp>
        <p:nvSpPr>
          <p:cNvPr id="36" name="Fluxograma: Terminação 35"/>
          <p:cNvSpPr/>
          <p:nvPr/>
        </p:nvSpPr>
        <p:spPr>
          <a:xfrm>
            <a:off x="5261884" y="11518371"/>
            <a:ext cx="1110345" cy="490602"/>
          </a:xfrm>
          <a:prstGeom prst="flowChartTerminator">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7" name="CaixaDeTexto 36"/>
          <p:cNvSpPr txBox="1"/>
          <p:nvPr/>
        </p:nvSpPr>
        <p:spPr>
          <a:xfrm>
            <a:off x="5345563" y="11531919"/>
            <a:ext cx="3384096" cy="477054"/>
          </a:xfrm>
          <a:prstGeom prst="rect">
            <a:avLst/>
          </a:prstGeom>
          <a:noFill/>
        </p:spPr>
        <p:txBody>
          <a:bodyPr wrap="square" rtlCol="0">
            <a:spAutoFit/>
          </a:bodyPr>
          <a:lstStyle/>
          <a:p>
            <a:r>
              <a:rPr lang="pt-BR" sz="2500" b="1" dirty="0" smtClean="0">
                <a:solidFill>
                  <a:schemeClr val="bg1"/>
                </a:solidFill>
                <a:latin typeface="Adobe Arabic" panose="02040503050201020203" pitchFamily="18" charset="-78"/>
                <a:cs typeface="Adobe Arabic" panose="02040503050201020203" pitchFamily="18" charset="-78"/>
              </a:rPr>
              <a:t>INÍCIO</a:t>
            </a:r>
            <a:endParaRPr lang="pt-BR" sz="2500" b="1" dirty="0">
              <a:solidFill>
                <a:schemeClr val="bg1"/>
              </a:solidFill>
              <a:latin typeface="Adobe Arabic" panose="02040503050201020203" pitchFamily="18" charset="-78"/>
              <a:cs typeface="Adobe Arabic" panose="02040503050201020203" pitchFamily="18" charset="-78"/>
            </a:endParaRPr>
          </a:p>
        </p:txBody>
      </p:sp>
      <p:sp>
        <p:nvSpPr>
          <p:cNvPr id="17" name="Fluxograma: Terminação 16"/>
          <p:cNvSpPr/>
          <p:nvPr/>
        </p:nvSpPr>
        <p:spPr>
          <a:xfrm>
            <a:off x="548370" y="11504823"/>
            <a:ext cx="1110345" cy="490602"/>
          </a:xfrm>
          <a:prstGeom prst="flowChartTerminator">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CaixaDeTexto 17"/>
          <p:cNvSpPr txBox="1"/>
          <p:nvPr/>
        </p:nvSpPr>
        <p:spPr>
          <a:xfrm>
            <a:off x="632049" y="11518371"/>
            <a:ext cx="3384096" cy="477054"/>
          </a:xfrm>
          <a:prstGeom prst="rect">
            <a:avLst/>
          </a:prstGeom>
          <a:noFill/>
        </p:spPr>
        <p:txBody>
          <a:bodyPr wrap="square" rtlCol="0">
            <a:spAutoFit/>
          </a:bodyPr>
          <a:lstStyle/>
          <a:p>
            <a:r>
              <a:rPr lang="pt-BR" sz="2500" b="1" dirty="0" smtClean="0">
                <a:solidFill>
                  <a:schemeClr val="bg1"/>
                </a:solidFill>
                <a:latin typeface="Adobe Arabic" panose="02040503050201020203" pitchFamily="18" charset="-78"/>
                <a:cs typeface="Adobe Arabic" panose="02040503050201020203" pitchFamily="18" charset="-78"/>
              </a:rPr>
              <a:t>INÍCIO</a:t>
            </a:r>
            <a:endParaRPr lang="pt-BR" sz="2500" b="1" dirty="0">
              <a:solidFill>
                <a:schemeClr val="bg1"/>
              </a:solidFill>
              <a:latin typeface="Adobe Arabic" panose="02040503050201020203" pitchFamily="18" charset="-78"/>
              <a:cs typeface="Adobe Arabic" panose="02040503050201020203" pitchFamily="18" charset="-78"/>
            </a:endParaRPr>
          </a:p>
        </p:txBody>
      </p:sp>
      <p:sp>
        <p:nvSpPr>
          <p:cNvPr id="20" name="Fluxograma: Terminação 19"/>
          <p:cNvSpPr/>
          <p:nvPr/>
        </p:nvSpPr>
        <p:spPr>
          <a:xfrm>
            <a:off x="548370" y="11504823"/>
            <a:ext cx="1110345" cy="490602"/>
          </a:xfrm>
          <a:prstGeom prst="flowChartTerminator">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2" name="CaixaDeTexto 21"/>
          <p:cNvSpPr txBox="1"/>
          <p:nvPr/>
        </p:nvSpPr>
        <p:spPr>
          <a:xfrm>
            <a:off x="512312" y="11531919"/>
            <a:ext cx="1182459" cy="477054"/>
          </a:xfrm>
          <a:prstGeom prst="rect">
            <a:avLst/>
          </a:prstGeom>
          <a:noFill/>
        </p:spPr>
        <p:txBody>
          <a:bodyPr wrap="square" rtlCol="0">
            <a:spAutoFit/>
          </a:bodyPr>
          <a:lstStyle/>
          <a:p>
            <a:r>
              <a:rPr lang="pt-BR" sz="2500" b="1" dirty="0" smtClean="0">
                <a:solidFill>
                  <a:schemeClr val="bg1"/>
                </a:solidFill>
                <a:latin typeface="Adobe Arabic" panose="02040503050201020203" pitchFamily="18" charset="-78"/>
                <a:cs typeface="Adobe Arabic" panose="02040503050201020203" pitchFamily="18" charset="-78"/>
              </a:rPr>
              <a:t>VOLTAR</a:t>
            </a:r>
            <a:endParaRPr lang="pt-BR" sz="2500" b="1" dirty="0">
              <a:solidFill>
                <a:schemeClr val="bg1"/>
              </a:solidFill>
              <a:latin typeface="Adobe Arabic" panose="02040503050201020203" pitchFamily="18" charset="-78"/>
              <a:cs typeface="Adobe Arabic" panose="02040503050201020203" pitchFamily="18" charset="-78"/>
            </a:endParaRPr>
          </a:p>
        </p:txBody>
      </p:sp>
      <p:pic>
        <p:nvPicPr>
          <p:cNvPr id="2" name="Imagem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24643" y="7633650"/>
            <a:ext cx="6858000" cy="3857625"/>
          </a:xfrm>
          <a:prstGeom prst="rect">
            <a:avLst/>
          </a:prstGeom>
        </p:spPr>
      </p:pic>
      <p:sp>
        <p:nvSpPr>
          <p:cNvPr id="24" name="CaixaDeTexto 23"/>
          <p:cNvSpPr txBox="1"/>
          <p:nvPr/>
        </p:nvSpPr>
        <p:spPr>
          <a:xfrm>
            <a:off x="632049" y="3386911"/>
            <a:ext cx="5813309" cy="5293757"/>
          </a:xfrm>
          <a:prstGeom prst="rect">
            <a:avLst/>
          </a:prstGeom>
          <a:noFill/>
        </p:spPr>
        <p:txBody>
          <a:bodyPr wrap="square" rtlCol="0">
            <a:spAutoFit/>
          </a:bodyPr>
          <a:lstStyle/>
          <a:p>
            <a:pPr algn="just"/>
            <a:r>
              <a:rPr lang="pt-BR" sz="2600" dirty="0">
                <a:latin typeface="Adobe Arabic" panose="02040503050201020203" pitchFamily="18" charset="-78"/>
                <a:cs typeface="Adobe Arabic" panose="02040503050201020203" pitchFamily="18" charset="-78"/>
              </a:rPr>
              <a:t>É geralmente marcado  por sintomas parecidos aos da tensão pré-menstrual.  </a:t>
            </a:r>
          </a:p>
          <a:p>
            <a:pPr algn="just"/>
            <a:r>
              <a:rPr lang="pt-BR" sz="2600" dirty="0">
                <a:latin typeface="Adobe Arabic" panose="02040503050201020203" pitchFamily="18" charset="-78"/>
                <a:cs typeface="Adobe Arabic" panose="02040503050201020203" pitchFamily="18" charset="-78"/>
              </a:rPr>
              <a:t>Os seios podem inchar e sensações de sonolência, cansaço, náuseas, vontade de urinar, ou desejo e  repulsa por certos alimentos podem aparecer.  Próximo ao final do terceiro mês, o bebê mede entre  6,25 e 7,5 cm e pesa entre 14 a 18 gramas. Ao final do  primeiro trimestre, a cabeça já está bem delineada, o coração já pode ser ouvido com um aparelho próprio durante a consulta de</a:t>
            </a:r>
          </a:p>
          <a:p>
            <a:pPr algn="just"/>
            <a:r>
              <a:rPr lang="pt-BR" sz="2600" dirty="0">
                <a:latin typeface="Adobe Arabic" panose="02040503050201020203" pitchFamily="18" charset="-78"/>
                <a:cs typeface="Adobe Arabic" panose="02040503050201020203" pitchFamily="18" charset="-78"/>
              </a:rPr>
              <a:t>pré-natal.</a:t>
            </a:r>
          </a:p>
          <a:p>
            <a:pPr algn="just"/>
            <a:endParaRPr lang="pt-BR" sz="2600" dirty="0">
              <a:latin typeface="Adobe Arabic" panose="02040503050201020203" pitchFamily="18" charset="-78"/>
              <a:cs typeface="Adobe Arabic" panose="02040503050201020203" pitchFamily="18" charset="-78"/>
            </a:endParaRPr>
          </a:p>
          <a:p>
            <a:pPr algn="just"/>
            <a:endParaRPr lang="pt-BR" sz="2600" dirty="0">
              <a:latin typeface="Adobe Arabic" panose="02040503050201020203" pitchFamily="18" charset="-78"/>
              <a:cs typeface="Adobe Arabic" panose="02040503050201020203" pitchFamily="18" charset="-78"/>
            </a:endParaRPr>
          </a:p>
          <a:p>
            <a:pPr algn="just"/>
            <a:endParaRPr lang="pt-BR" sz="2600" dirty="0">
              <a:latin typeface="Adobe Arabic" panose="02040503050201020203" pitchFamily="18" charset="-78"/>
              <a:cs typeface="Adobe Arabic" panose="02040503050201020203" pitchFamily="18" charset="-78"/>
            </a:endParaRPr>
          </a:p>
        </p:txBody>
      </p:sp>
    </p:spTree>
    <p:extLst>
      <p:ext uri="{BB962C8B-B14F-4D97-AF65-F5344CB8AC3E}">
        <p14:creationId xmlns:p14="http://schemas.microsoft.com/office/powerpoint/2010/main" val="1498405921"/>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upo 18"/>
          <p:cNvGrpSpPr/>
          <p:nvPr/>
        </p:nvGrpSpPr>
        <p:grpSpPr>
          <a:xfrm>
            <a:off x="5261884" y="104868"/>
            <a:ext cx="4727121" cy="4653643"/>
            <a:chOff x="5216979" y="-1"/>
            <a:chExt cx="4727121" cy="4653643"/>
          </a:xfrm>
        </p:grpSpPr>
        <p:sp>
          <p:nvSpPr>
            <p:cNvPr id="7" name="Elipse 6"/>
            <p:cNvSpPr/>
            <p:nvPr/>
          </p:nvSpPr>
          <p:spPr>
            <a:xfrm>
              <a:off x="5216979" y="0"/>
              <a:ext cx="3282042" cy="3282042"/>
            </a:xfrm>
            <a:prstGeom prst="ellipse">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rgbClr val="FF9999"/>
                </a:solidFill>
              </a:endParaRPr>
            </a:p>
          </p:txBody>
        </p:sp>
        <p:sp>
          <p:nvSpPr>
            <p:cNvPr id="8" name="Retângulo 7"/>
            <p:cNvSpPr/>
            <p:nvPr/>
          </p:nvSpPr>
          <p:spPr>
            <a:xfrm>
              <a:off x="6858000" y="-1"/>
              <a:ext cx="3086100" cy="4653643"/>
            </a:xfrm>
            <a:prstGeom prst="rect">
              <a:avLst/>
            </a:prstGeom>
            <a:solidFill>
              <a:srgbClr val="FAFA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rgbClr val="FF9999"/>
                </a:solidFill>
              </a:endParaRPr>
            </a:p>
          </p:txBody>
        </p:sp>
      </p:grpSp>
      <p:sp>
        <p:nvSpPr>
          <p:cNvPr id="12" name="CaixaDeTexto 11"/>
          <p:cNvSpPr txBox="1"/>
          <p:nvPr/>
        </p:nvSpPr>
        <p:spPr>
          <a:xfrm>
            <a:off x="2520729" y="1315003"/>
            <a:ext cx="7066185" cy="861774"/>
          </a:xfrm>
          <a:prstGeom prst="rect">
            <a:avLst/>
          </a:prstGeom>
          <a:noFill/>
        </p:spPr>
        <p:txBody>
          <a:bodyPr wrap="square" rtlCol="0">
            <a:spAutoFit/>
          </a:bodyPr>
          <a:lstStyle/>
          <a:p>
            <a:r>
              <a:rPr lang="pt-BR" sz="5000" dirty="0" smtClean="0">
                <a:solidFill>
                  <a:srgbClr val="FF9999"/>
                </a:solidFill>
                <a:latin typeface="Adobe Arabic" panose="02040503050201020203" pitchFamily="18" charset="-78"/>
                <a:cs typeface="Adobe Arabic" panose="02040503050201020203" pitchFamily="18" charset="-78"/>
              </a:rPr>
              <a:t>TRIMESTRE </a:t>
            </a:r>
            <a:r>
              <a:rPr lang="pt-BR" sz="5000" b="1" dirty="0" smtClean="0">
                <a:solidFill>
                  <a:srgbClr val="FF9999"/>
                </a:solidFill>
                <a:latin typeface="Adobe Arabic" panose="02040503050201020203" pitchFamily="18" charset="-78"/>
                <a:cs typeface="Adobe Arabic" panose="02040503050201020203" pitchFamily="18" charset="-78"/>
              </a:rPr>
              <a:t> </a:t>
            </a:r>
            <a:r>
              <a:rPr lang="pt-BR" sz="4000" b="1" dirty="0">
                <a:solidFill>
                  <a:schemeClr val="bg1"/>
                </a:solidFill>
                <a:latin typeface="Adobe Arabic" panose="02040503050201020203" pitchFamily="18" charset="-78"/>
                <a:cs typeface="Adobe Arabic" panose="02040503050201020203" pitchFamily="18" charset="-78"/>
              </a:rPr>
              <a:t>4</a:t>
            </a:r>
            <a:r>
              <a:rPr lang="pt-BR" sz="4000" b="1" dirty="0" smtClean="0">
                <a:solidFill>
                  <a:schemeClr val="bg1"/>
                </a:solidFill>
                <a:latin typeface="Adobe Arabic" panose="02040503050201020203" pitchFamily="18" charset="-78"/>
                <a:cs typeface="Adobe Arabic" panose="02040503050201020203" pitchFamily="18" charset="-78"/>
              </a:rPr>
              <a:t>°AO </a:t>
            </a:r>
            <a:r>
              <a:rPr lang="pt-BR" sz="4000" b="1" dirty="0">
                <a:solidFill>
                  <a:schemeClr val="bg1"/>
                </a:solidFill>
                <a:latin typeface="Adobe Arabic" panose="02040503050201020203" pitchFamily="18" charset="-78"/>
                <a:cs typeface="Adobe Arabic" panose="02040503050201020203" pitchFamily="18" charset="-78"/>
              </a:rPr>
              <a:t>6</a:t>
            </a:r>
            <a:r>
              <a:rPr lang="pt-BR" sz="4000" b="1" dirty="0" smtClean="0">
                <a:solidFill>
                  <a:schemeClr val="bg1"/>
                </a:solidFill>
                <a:latin typeface="Adobe Arabic" panose="02040503050201020203" pitchFamily="18" charset="-78"/>
                <a:cs typeface="Adobe Arabic" panose="02040503050201020203" pitchFamily="18" charset="-78"/>
              </a:rPr>
              <a:t>° </a:t>
            </a:r>
            <a:endParaRPr lang="pt-BR" sz="4000" b="1" dirty="0">
              <a:solidFill>
                <a:schemeClr val="bg1"/>
              </a:solidFill>
              <a:latin typeface="Adobe Arabic" panose="02040503050201020203" pitchFamily="18" charset="-78"/>
              <a:cs typeface="Adobe Arabic" panose="02040503050201020203" pitchFamily="18" charset="-78"/>
            </a:endParaRPr>
          </a:p>
        </p:txBody>
      </p:sp>
      <p:sp>
        <p:nvSpPr>
          <p:cNvPr id="36" name="Fluxograma: Terminação 35"/>
          <p:cNvSpPr/>
          <p:nvPr/>
        </p:nvSpPr>
        <p:spPr>
          <a:xfrm>
            <a:off x="5261884" y="11518371"/>
            <a:ext cx="1110345" cy="490602"/>
          </a:xfrm>
          <a:prstGeom prst="flowChartTerminator">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7" name="CaixaDeTexto 36"/>
          <p:cNvSpPr txBox="1"/>
          <p:nvPr/>
        </p:nvSpPr>
        <p:spPr>
          <a:xfrm>
            <a:off x="5345563" y="11531919"/>
            <a:ext cx="3384096" cy="477054"/>
          </a:xfrm>
          <a:prstGeom prst="rect">
            <a:avLst/>
          </a:prstGeom>
          <a:noFill/>
        </p:spPr>
        <p:txBody>
          <a:bodyPr wrap="square" rtlCol="0">
            <a:spAutoFit/>
          </a:bodyPr>
          <a:lstStyle/>
          <a:p>
            <a:r>
              <a:rPr lang="pt-BR" sz="2500" b="1" dirty="0" smtClean="0">
                <a:solidFill>
                  <a:schemeClr val="bg1"/>
                </a:solidFill>
                <a:latin typeface="Adobe Arabic" panose="02040503050201020203" pitchFamily="18" charset="-78"/>
                <a:cs typeface="Adobe Arabic" panose="02040503050201020203" pitchFamily="18" charset="-78"/>
              </a:rPr>
              <a:t>INÍCIO</a:t>
            </a:r>
            <a:endParaRPr lang="pt-BR" sz="2500" b="1" dirty="0">
              <a:solidFill>
                <a:schemeClr val="bg1"/>
              </a:solidFill>
              <a:latin typeface="Adobe Arabic" panose="02040503050201020203" pitchFamily="18" charset="-78"/>
              <a:cs typeface="Adobe Arabic" panose="02040503050201020203" pitchFamily="18" charset="-78"/>
            </a:endParaRPr>
          </a:p>
        </p:txBody>
      </p:sp>
      <p:sp>
        <p:nvSpPr>
          <p:cNvPr id="17" name="Fluxograma: Terminação 16"/>
          <p:cNvSpPr/>
          <p:nvPr/>
        </p:nvSpPr>
        <p:spPr>
          <a:xfrm>
            <a:off x="548370" y="11504823"/>
            <a:ext cx="1110345" cy="490602"/>
          </a:xfrm>
          <a:prstGeom prst="flowChartTerminator">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CaixaDeTexto 17"/>
          <p:cNvSpPr txBox="1"/>
          <p:nvPr/>
        </p:nvSpPr>
        <p:spPr>
          <a:xfrm>
            <a:off x="632049" y="11518371"/>
            <a:ext cx="3384096" cy="477054"/>
          </a:xfrm>
          <a:prstGeom prst="rect">
            <a:avLst/>
          </a:prstGeom>
          <a:noFill/>
        </p:spPr>
        <p:txBody>
          <a:bodyPr wrap="square" rtlCol="0">
            <a:spAutoFit/>
          </a:bodyPr>
          <a:lstStyle/>
          <a:p>
            <a:r>
              <a:rPr lang="pt-BR" sz="2500" b="1" dirty="0" smtClean="0">
                <a:solidFill>
                  <a:schemeClr val="bg1"/>
                </a:solidFill>
                <a:latin typeface="Adobe Arabic" panose="02040503050201020203" pitchFamily="18" charset="-78"/>
                <a:cs typeface="Adobe Arabic" panose="02040503050201020203" pitchFamily="18" charset="-78"/>
              </a:rPr>
              <a:t>INÍCIO</a:t>
            </a:r>
            <a:endParaRPr lang="pt-BR" sz="2500" b="1" dirty="0">
              <a:solidFill>
                <a:schemeClr val="bg1"/>
              </a:solidFill>
              <a:latin typeface="Adobe Arabic" panose="02040503050201020203" pitchFamily="18" charset="-78"/>
              <a:cs typeface="Adobe Arabic" panose="02040503050201020203" pitchFamily="18" charset="-78"/>
            </a:endParaRPr>
          </a:p>
        </p:txBody>
      </p:sp>
      <p:sp>
        <p:nvSpPr>
          <p:cNvPr id="20" name="Fluxograma: Terminação 19"/>
          <p:cNvSpPr/>
          <p:nvPr/>
        </p:nvSpPr>
        <p:spPr>
          <a:xfrm>
            <a:off x="548370" y="11504823"/>
            <a:ext cx="1110345" cy="490602"/>
          </a:xfrm>
          <a:prstGeom prst="flowChartTerminator">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2" name="CaixaDeTexto 21"/>
          <p:cNvSpPr txBox="1"/>
          <p:nvPr/>
        </p:nvSpPr>
        <p:spPr>
          <a:xfrm>
            <a:off x="512312" y="11531919"/>
            <a:ext cx="1182459" cy="477054"/>
          </a:xfrm>
          <a:prstGeom prst="rect">
            <a:avLst/>
          </a:prstGeom>
          <a:noFill/>
        </p:spPr>
        <p:txBody>
          <a:bodyPr wrap="square" rtlCol="0">
            <a:spAutoFit/>
          </a:bodyPr>
          <a:lstStyle/>
          <a:p>
            <a:r>
              <a:rPr lang="pt-BR" sz="2500" b="1" dirty="0" smtClean="0">
                <a:solidFill>
                  <a:schemeClr val="bg1"/>
                </a:solidFill>
                <a:latin typeface="Adobe Arabic" panose="02040503050201020203" pitchFamily="18" charset="-78"/>
                <a:cs typeface="Adobe Arabic" panose="02040503050201020203" pitchFamily="18" charset="-78"/>
              </a:rPr>
              <a:t>VOLTAR</a:t>
            </a:r>
            <a:endParaRPr lang="pt-BR" sz="2500" b="1" dirty="0">
              <a:solidFill>
                <a:schemeClr val="bg1"/>
              </a:solidFill>
              <a:latin typeface="Adobe Arabic" panose="02040503050201020203" pitchFamily="18" charset="-78"/>
              <a:cs typeface="Adobe Arabic" panose="02040503050201020203" pitchFamily="18" charset="-78"/>
            </a:endParaRPr>
          </a:p>
        </p:txBody>
      </p:sp>
      <p:sp>
        <p:nvSpPr>
          <p:cNvPr id="24" name="CaixaDeTexto 23"/>
          <p:cNvSpPr txBox="1"/>
          <p:nvPr/>
        </p:nvSpPr>
        <p:spPr>
          <a:xfrm>
            <a:off x="632049" y="3386911"/>
            <a:ext cx="5813309" cy="4493538"/>
          </a:xfrm>
          <a:prstGeom prst="rect">
            <a:avLst/>
          </a:prstGeom>
          <a:noFill/>
        </p:spPr>
        <p:txBody>
          <a:bodyPr wrap="square" rtlCol="0">
            <a:spAutoFit/>
          </a:bodyPr>
          <a:lstStyle/>
          <a:p>
            <a:pPr algn="just"/>
            <a:r>
              <a:rPr lang="pt-BR" sz="2600" dirty="0">
                <a:latin typeface="Adobe Arabic" panose="02040503050201020203" pitchFamily="18" charset="-78"/>
                <a:cs typeface="Adobe Arabic" panose="02040503050201020203" pitchFamily="18" charset="-78"/>
              </a:rPr>
              <a:t>As estruturas principais dos órgãos do bebê completam a sua formação. A vontade de urinar começa a diminuir e pode ocorrer prisão de ventre. Nesta fase, os rins do bebê começam a funcionar e ele faz xixi pela primeira vez. Surgem os primeiros fios de cabelo e, por volta do quinto mês, finalmente, é possível saber qual o sexo dele. Por volta do sexto mês já será possível sentir pontapés dentro da barriga, o bebê reage a estímulos e estão em desenvolvimento a audição, olfato, tato e paladar.</a:t>
            </a:r>
          </a:p>
          <a:p>
            <a:pPr algn="just"/>
            <a:endParaRPr lang="pt-BR" sz="2600" dirty="0">
              <a:latin typeface="Adobe Arabic" panose="02040503050201020203" pitchFamily="18" charset="-78"/>
              <a:cs typeface="Adobe Arabic" panose="02040503050201020203" pitchFamily="18" charset="-78"/>
            </a:endParaRPr>
          </a:p>
          <a:p>
            <a:pPr algn="just"/>
            <a:endParaRPr lang="pt-BR" sz="2600" dirty="0">
              <a:latin typeface="Adobe Arabic" panose="02040503050201020203" pitchFamily="18" charset="-78"/>
              <a:cs typeface="Adobe Arabic" panose="02040503050201020203" pitchFamily="18" charset="-78"/>
            </a:endParaRPr>
          </a:p>
        </p:txBody>
      </p:sp>
      <p:pic>
        <p:nvPicPr>
          <p:cNvPr id="3" name="Imagem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15338" y="6492185"/>
            <a:ext cx="5259161" cy="6072670"/>
          </a:xfrm>
          <a:prstGeom prst="rect">
            <a:avLst/>
          </a:prstGeom>
        </p:spPr>
      </p:pic>
    </p:spTree>
    <p:extLst>
      <p:ext uri="{BB962C8B-B14F-4D97-AF65-F5344CB8AC3E}">
        <p14:creationId xmlns:p14="http://schemas.microsoft.com/office/powerpoint/2010/main" val="3590575011"/>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upo 18"/>
          <p:cNvGrpSpPr/>
          <p:nvPr/>
        </p:nvGrpSpPr>
        <p:grpSpPr>
          <a:xfrm>
            <a:off x="5261884" y="104868"/>
            <a:ext cx="4727121" cy="4653643"/>
            <a:chOff x="5216979" y="-1"/>
            <a:chExt cx="4727121" cy="4653643"/>
          </a:xfrm>
        </p:grpSpPr>
        <p:sp>
          <p:nvSpPr>
            <p:cNvPr id="7" name="Elipse 6"/>
            <p:cNvSpPr/>
            <p:nvPr/>
          </p:nvSpPr>
          <p:spPr>
            <a:xfrm>
              <a:off x="5216979" y="0"/>
              <a:ext cx="3282042" cy="3282042"/>
            </a:xfrm>
            <a:prstGeom prst="ellipse">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rgbClr val="FF9999"/>
                </a:solidFill>
              </a:endParaRPr>
            </a:p>
          </p:txBody>
        </p:sp>
        <p:sp>
          <p:nvSpPr>
            <p:cNvPr id="8" name="Retângulo 7"/>
            <p:cNvSpPr/>
            <p:nvPr/>
          </p:nvSpPr>
          <p:spPr>
            <a:xfrm>
              <a:off x="6858000" y="-1"/>
              <a:ext cx="3086100" cy="4653643"/>
            </a:xfrm>
            <a:prstGeom prst="rect">
              <a:avLst/>
            </a:prstGeom>
            <a:solidFill>
              <a:srgbClr val="FAFA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rgbClr val="FF9999"/>
                </a:solidFill>
              </a:endParaRPr>
            </a:p>
          </p:txBody>
        </p:sp>
      </p:grpSp>
      <p:sp>
        <p:nvSpPr>
          <p:cNvPr id="12" name="CaixaDeTexto 11"/>
          <p:cNvSpPr txBox="1"/>
          <p:nvPr/>
        </p:nvSpPr>
        <p:spPr>
          <a:xfrm>
            <a:off x="2520729" y="1315003"/>
            <a:ext cx="7066185" cy="861774"/>
          </a:xfrm>
          <a:prstGeom prst="rect">
            <a:avLst/>
          </a:prstGeom>
          <a:noFill/>
        </p:spPr>
        <p:txBody>
          <a:bodyPr wrap="square" rtlCol="0">
            <a:spAutoFit/>
          </a:bodyPr>
          <a:lstStyle/>
          <a:p>
            <a:r>
              <a:rPr lang="pt-BR" sz="5000" dirty="0" smtClean="0">
                <a:solidFill>
                  <a:srgbClr val="FF9999"/>
                </a:solidFill>
                <a:latin typeface="Adobe Arabic" panose="02040503050201020203" pitchFamily="18" charset="-78"/>
                <a:cs typeface="Adobe Arabic" panose="02040503050201020203" pitchFamily="18" charset="-78"/>
              </a:rPr>
              <a:t>TRIMESTRE </a:t>
            </a:r>
            <a:r>
              <a:rPr lang="pt-BR" sz="5000" b="1" dirty="0" smtClean="0">
                <a:solidFill>
                  <a:srgbClr val="FF9999"/>
                </a:solidFill>
                <a:latin typeface="Adobe Arabic" panose="02040503050201020203" pitchFamily="18" charset="-78"/>
                <a:cs typeface="Adobe Arabic" panose="02040503050201020203" pitchFamily="18" charset="-78"/>
              </a:rPr>
              <a:t> </a:t>
            </a:r>
            <a:r>
              <a:rPr lang="pt-BR" sz="4000" b="1" dirty="0" smtClean="0">
                <a:solidFill>
                  <a:schemeClr val="bg1"/>
                </a:solidFill>
                <a:latin typeface="Adobe Arabic" panose="02040503050201020203" pitchFamily="18" charset="-78"/>
                <a:cs typeface="Adobe Arabic" panose="02040503050201020203" pitchFamily="18" charset="-78"/>
              </a:rPr>
              <a:t>7</a:t>
            </a:r>
            <a:r>
              <a:rPr lang="pt-BR" sz="4000" b="1" dirty="0" smtClean="0">
                <a:solidFill>
                  <a:schemeClr val="bg1"/>
                </a:solidFill>
                <a:latin typeface="Adobe Arabic" panose="02040503050201020203" pitchFamily="18" charset="-78"/>
                <a:cs typeface="Adobe Arabic" panose="02040503050201020203" pitchFamily="18" charset="-78"/>
              </a:rPr>
              <a:t>°AO </a:t>
            </a:r>
            <a:r>
              <a:rPr lang="pt-BR" sz="4000" b="1" dirty="0">
                <a:solidFill>
                  <a:schemeClr val="bg1"/>
                </a:solidFill>
                <a:latin typeface="Adobe Arabic" panose="02040503050201020203" pitchFamily="18" charset="-78"/>
                <a:cs typeface="Adobe Arabic" panose="02040503050201020203" pitchFamily="18" charset="-78"/>
              </a:rPr>
              <a:t>9</a:t>
            </a:r>
            <a:r>
              <a:rPr lang="pt-BR" sz="4000" b="1" dirty="0" smtClean="0">
                <a:solidFill>
                  <a:schemeClr val="bg1"/>
                </a:solidFill>
                <a:latin typeface="Adobe Arabic" panose="02040503050201020203" pitchFamily="18" charset="-78"/>
                <a:cs typeface="Adobe Arabic" panose="02040503050201020203" pitchFamily="18" charset="-78"/>
              </a:rPr>
              <a:t>° </a:t>
            </a:r>
            <a:endParaRPr lang="pt-BR" sz="4000" b="1" dirty="0">
              <a:solidFill>
                <a:schemeClr val="bg1"/>
              </a:solidFill>
              <a:latin typeface="Adobe Arabic" panose="02040503050201020203" pitchFamily="18" charset="-78"/>
              <a:cs typeface="Adobe Arabic" panose="02040503050201020203" pitchFamily="18" charset="-78"/>
            </a:endParaRPr>
          </a:p>
        </p:txBody>
      </p:sp>
      <p:sp>
        <p:nvSpPr>
          <p:cNvPr id="36" name="Fluxograma: Terminação 35"/>
          <p:cNvSpPr/>
          <p:nvPr/>
        </p:nvSpPr>
        <p:spPr>
          <a:xfrm>
            <a:off x="5261884" y="11518371"/>
            <a:ext cx="1110345" cy="490602"/>
          </a:xfrm>
          <a:prstGeom prst="flowChartTerminator">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7" name="CaixaDeTexto 36"/>
          <p:cNvSpPr txBox="1"/>
          <p:nvPr/>
        </p:nvSpPr>
        <p:spPr>
          <a:xfrm>
            <a:off x="5345563" y="11531919"/>
            <a:ext cx="3384096" cy="477054"/>
          </a:xfrm>
          <a:prstGeom prst="rect">
            <a:avLst/>
          </a:prstGeom>
          <a:noFill/>
        </p:spPr>
        <p:txBody>
          <a:bodyPr wrap="square" rtlCol="0">
            <a:spAutoFit/>
          </a:bodyPr>
          <a:lstStyle/>
          <a:p>
            <a:r>
              <a:rPr lang="pt-BR" sz="2500" b="1" dirty="0" smtClean="0">
                <a:solidFill>
                  <a:schemeClr val="bg1"/>
                </a:solidFill>
                <a:latin typeface="Adobe Arabic" panose="02040503050201020203" pitchFamily="18" charset="-78"/>
                <a:cs typeface="Adobe Arabic" panose="02040503050201020203" pitchFamily="18" charset="-78"/>
              </a:rPr>
              <a:t>INÍCIO</a:t>
            </a:r>
            <a:endParaRPr lang="pt-BR" sz="2500" b="1" dirty="0">
              <a:solidFill>
                <a:schemeClr val="bg1"/>
              </a:solidFill>
              <a:latin typeface="Adobe Arabic" panose="02040503050201020203" pitchFamily="18" charset="-78"/>
              <a:cs typeface="Adobe Arabic" panose="02040503050201020203" pitchFamily="18" charset="-78"/>
            </a:endParaRPr>
          </a:p>
        </p:txBody>
      </p:sp>
      <p:sp>
        <p:nvSpPr>
          <p:cNvPr id="17" name="Fluxograma: Terminação 16"/>
          <p:cNvSpPr/>
          <p:nvPr/>
        </p:nvSpPr>
        <p:spPr>
          <a:xfrm>
            <a:off x="548370" y="11504823"/>
            <a:ext cx="1110345" cy="490602"/>
          </a:xfrm>
          <a:prstGeom prst="flowChartTerminator">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CaixaDeTexto 17"/>
          <p:cNvSpPr txBox="1"/>
          <p:nvPr/>
        </p:nvSpPr>
        <p:spPr>
          <a:xfrm>
            <a:off x="632049" y="11518371"/>
            <a:ext cx="3384096" cy="477054"/>
          </a:xfrm>
          <a:prstGeom prst="rect">
            <a:avLst/>
          </a:prstGeom>
          <a:noFill/>
        </p:spPr>
        <p:txBody>
          <a:bodyPr wrap="square" rtlCol="0">
            <a:spAutoFit/>
          </a:bodyPr>
          <a:lstStyle/>
          <a:p>
            <a:r>
              <a:rPr lang="pt-BR" sz="2500" b="1" dirty="0" smtClean="0">
                <a:solidFill>
                  <a:schemeClr val="bg1"/>
                </a:solidFill>
                <a:latin typeface="Adobe Arabic" panose="02040503050201020203" pitchFamily="18" charset="-78"/>
                <a:cs typeface="Adobe Arabic" panose="02040503050201020203" pitchFamily="18" charset="-78"/>
              </a:rPr>
              <a:t>INÍCIO</a:t>
            </a:r>
            <a:endParaRPr lang="pt-BR" sz="2500" b="1" dirty="0">
              <a:solidFill>
                <a:schemeClr val="bg1"/>
              </a:solidFill>
              <a:latin typeface="Adobe Arabic" panose="02040503050201020203" pitchFamily="18" charset="-78"/>
              <a:cs typeface="Adobe Arabic" panose="02040503050201020203" pitchFamily="18" charset="-78"/>
            </a:endParaRPr>
          </a:p>
        </p:txBody>
      </p:sp>
      <p:sp>
        <p:nvSpPr>
          <p:cNvPr id="20" name="Fluxograma: Terminação 19"/>
          <p:cNvSpPr/>
          <p:nvPr/>
        </p:nvSpPr>
        <p:spPr>
          <a:xfrm>
            <a:off x="548370" y="11504823"/>
            <a:ext cx="1110345" cy="490602"/>
          </a:xfrm>
          <a:prstGeom prst="flowChartTerminator">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2" name="CaixaDeTexto 21"/>
          <p:cNvSpPr txBox="1"/>
          <p:nvPr/>
        </p:nvSpPr>
        <p:spPr>
          <a:xfrm>
            <a:off x="512312" y="11531919"/>
            <a:ext cx="1182459" cy="477054"/>
          </a:xfrm>
          <a:prstGeom prst="rect">
            <a:avLst/>
          </a:prstGeom>
          <a:noFill/>
        </p:spPr>
        <p:txBody>
          <a:bodyPr wrap="square" rtlCol="0">
            <a:spAutoFit/>
          </a:bodyPr>
          <a:lstStyle/>
          <a:p>
            <a:r>
              <a:rPr lang="pt-BR" sz="2500" b="1" dirty="0" smtClean="0">
                <a:solidFill>
                  <a:schemeClr val="bg1"/>
                </a:solidFill>
                <a:latin typeface="Adobe Arabic" panose="02040503050201020203" pitchFamily="18" charset="-78"/>
                <a:cs typeface="Adobe Arabic" panose="02040503050201020203" pitchFamily="18" charset="-78"/>
              </a:rPr>
              <a:t>VOLTAR</a:t>
            </a:r>
            <a:endParaRPr lang="pt-BR" sz="2500" b="1" dirty="0">
              <a:solidFill>
                <a:schemeClr val="bg1"/>
              </a:solidFill>
              <a:latin typeface="Adobe Arabic" panose="02040503050201020203" pitchFamily="18" charset="-78"/>
              <a:cs typeface="Adobe Arabic" panose="02040503050201020203" pitchFamily="18" charset="-78"/>
            </a:endParaRPr>
          </a:p>
        </p:txBody>
      </p:sp>
      <p:sp>
        <p:nvSpPr>
          <p:cNvPr id="24" name="CaixaDeTexto 23"/>
          <p:cNvSpPr txBox="1"/>
          <p:nvPr/>
        </p:nvSpPr>
        <p:spPr>
          <a:xfrm>
            <a:off x="512312" y="5012591"/>
            <a:ext cx="5813309" cy="4893647"/>
          </a:xfrm>
          <a:prstGeom prst="rect">
            <a:avLst/>
          </a:prstGeom>
          <a:noFill/>
        </p:spPr>
        <p:txBody>
          <a:bodyPr wrap="square" rtlCol="0">
            <a:spAutoFit/>
          </a:bodyPr>
          <a:lstStyle/>
          <a:p>
            <a:pPr algn="just"/>
            <a:r>
              <a:rPr lang="pt-BR" sz="2600" dirty="0">
                <a:latin typeface="Adobe Arabic" panose="02040503050201020203" pitchFamily="18" charset="-78"/>
                <a:cs typeface="Adobe Arabic" panose="02040503050201020203" pitchFamily="18" charset="-78"/>
              </a:rPr>
              <a:t>De 27 a 30 semanas ele pode pesar 1 kg e medir cerca de 32 cm. Já percebe a luz fora do útero, abre e fecha os olhos. Escuta e identifica vários sons, como vozes e</a:t>
            </a:r>
          </a:p>
          <a:p>
            <a:pPr algn="just"/>
            <a:r>
              <a:rPr lang="pt-BR" sz="2600" dirty="0">
                <a:latin typeface="Adobe Arabic" panose="02040503050201020203" pitchFamily="18" charset="-78"/>
                <a:cs typeface="Adobe Arabic" panose="02040503050201020203" pitchFamily="18" charset="-78"/>
              </a:rPr>
              <a:t>músicas, e pode se assustar com barulhos altos e repentinos. O espaço dentro do útero vai ficar cada vez mais justo. Com 32 semanas já pesa 2 kg. Sua pele fica coberta por um tipo de creme branco, o </a:t>
            </a:r>
            <a:r>
              <a:rPr lang="pt-BR" sz="2600" dirty="0" err="1">
                <a:latin typeface="Adobe Arabic" panose="02040503050201020203" pitchFamily="18" charset="-78"/>
                <a:cs typeface="Adobe Arabic" panose="02040503050201020203" pitchFamily="18" charset="-78"/>
              </a:rPr>
              <a:t>vérnix</a:t>
            </a:r>
            <a:r>
              <a:rPr lang="pt-BR" sz="2600" dirty="0">
                <a:latin typeface="Adobe Arabic" panose="02040503050201020203" pitchFamily="18" charset="-78"/>
                <a:cs typeface="Adobe Arabic" panose="02040503050201020203" pitchFamily="18" charset="-78"/>
              </a:rPr>
              <a:t>, que traz proteção e o ajudará a se deslizar pelo canal do parto.   É preciso ter paciência para esperar o tempo certo de nascer.  </a:t>
            </a:r>
          </a:p>
          <a:p>
            <a:pPr algn="just"/>
            <a:endParaRPr lang="pt-BR" sz="2600" dirty="0">
              <a:latin typeface="Adobe Arabic" panose="02040503050201020203" pitchFamily="18" charset="-78"/>
              <a:cs typeface="Adobe Arabic" panose="02040503050201020203" pitchFamily="18" charset="-78"/>
            </a:endParaRPr>
          </a:p>
          <a:p>
            <a:pPr algn="just"/>
            <a:endParaRPr lang="pt-BR" sz="2600" dirty="0">
              <a:latin typeface="Adobe Arabic" panose="02040503050201020203" pitchFamily="18" charset="-78"/>
              <a:cs typeface="Adobe Arabic" panose="02040503050201020203" pitchFamily="18" charset="-78"/>
            </a:endParaRPr>
          </a:p>
        </p:txBody>
      </p:sp>
      <p:pic>
        <p:nvPicPr>
          <p:cNvPr id="6" name="Imagem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73672" y="104868"/>
            <a:ext cx="7861467" cy="4418146"/>
          </a:xfrm>
          <a:prstGeom prst="rect">
            <a:avLst/>
          </a:prstGeom>
        </p:spPr>
      </p:pic>
    </p:spTree>
    <p:extLst>
      <p:ext uri="{BB962C8B-B14F-4D97-AF65-F5344CB8AC3E}">
        <p14:creationId xmlns:p14="http://schemas.microsoft.com/office/powerpoint/2010/main" val="1702698185"/>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upo 18"/>
          <p:cNvGrpSpPr/>
          <p:nvPr/>
        </p:nvGrpSpPr>
        <p:grpSpPr>
          <a:xfrm>
            <a:off x="5261884" y="0"/>
            <a:ext cx="4727121" cy="4653643"/>
            <a:chOff x="5216979" y="-1"/>
            <a:chExt cx="4727121" cy="4653643"/>
          </a:xfrm>
        </p:grpSpPr>
        <p:sp>
          <p:nvSpPr>
            <p:cNvPr id="7" name="Elipse 6"/>
            <p:cNvSpPr/>
            <p:nvPr/>
          </p:nvSpPr>
          <p:spPr>
            <a:xfrm>
              <a:off x="5216979" y="0"/>
              <a:ext cx="3282042" cy="3282042"/>
            </a:xfrm>
            <a:prstGeom prst="ellipse">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rgbClr val="FF9999"/>
                </a:solidFill>
              </a:endParaRPr>
            </a:p>
          </p:txBody>
        </p:sp>
        <p:sp>
          <p:nvSpPr>
            <p:cNvPr id="8" name="Retângulo 7"/>
            <p:cNvSpPr/>
            <p:nvPr/>
          </p:nvSpPr>
          <p:spPr>
            <a:xfrm>
              <a:off x="6858000" y="-1"/>
              <a:ext cx="3086100" cy="4653643"/>
            </a:xfrm>
            <a:prstGeom prst="rect">
              <a:avLst/>
            </a:prstGeom>
            <a:solidFill>
              <a:srgbClr val="FAFA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rgbClr val="FF9999"/>
                </a:solidFill>
              </a:endParaRPr>
            </a:p>
          </p:txBody>
        </p:sp>
      </p:grpSp>
      <p:sp>
        <p:nvSpPr>
          <p:cNvPr id="12" name="CaixaDeTexto 11"/>
          <p:cNvSpPr txBox="1"/>
          <p:nvPr/>
        </p:nvSpPr>
        <p:spPr>
          <a:xfrm>
            <a:off x="3837218" y="1210135"/>
            <a:ext cx="7066185" cy="861774"/>
          </a:xfrm>
          <a:prstGeom prst="rect">
            <a:avLst/>
          </a:prstGeom>
          <a:noFill/>
        </p:spPr>
        <p:txBody>
          <a:bodyPr wrap="square" rtlCol="0">
            <a:spAutoFit/>
          </a:bodyPr>
          <a:lstStyle/>
          <a:p>
            <a:r>
              <a:rPr lang="pt-BR" sz="5000" dirty="0" smtClean="0">
                <a:solidFill>
                  <a:srgbClr val="FF9999"/>
                </a:solidFill>
                <a:latin typeface="Adobe Arabic" panose="02040503050201020203" pitchFamily="18" charset="-78"/>
                <a:cs typeface="Adobe Arabic" panose="02040503050201020203" pitchFamily="18" charset="-78"/>
              </a:rPr>
              <a:t>TIPOS</a:t>
            </a:r>
            <a:r>
              <a:rPr lang="pt-BR" sz="5000" b="1" dirty="0" smtClean="0">
                <a:solidFill>
                  <a:srgbClr val="FF9999"/>
                </a:solidFill>
                <a:latin typeface="Adobe Arabic" panose="02040503050201020203" pitchFamily="18" charset="-78"/>
                <a:cs typeface="Adobe Arabic" panose="02040503050201020203" pitchFamily="18" charset="-78"/>
              </a:rPr>
              <a:t> </a:t>
            </a:r>
            <a:r>
              <a:rPr lang="pt-BR" sz="4800" b="1" dirty="0" smtClean="0">
                <a:solidFill>
                  <a:schemeClr val="bg1"/>
                </a:solidFill>
                <a:latin typeface="Adobe Arabic" panose="02040503050201020203" pitchFamily="18" charset="-78"/>
                <a:cs typeface="Adobe Arabic" panose="02040503050201020203" pitchFamily="18" charset="-78"/>
              </a:rPr>
              <a:t>PARTO</a:t>
            </a:r>
            <a:endParaRPr lang="pt-BR" sz="4800" b="1" dirty="0">
              <a:solidFill>
                <a:schemeClr val="bg1"/>
              </a:solidFill>
              <a:latin typeface="Adobe Arabic" panose="02040503050201020203" pitchFamily="18" charset="-78"/>
              <a:cs typeface="Adobe Arabic" panose="02040503050201020203" pitchFamily="18" charset="-78"/>
            </a:endParaRPr>
          </a:p>
        </p:txBody>
      </p:sp>
      <p:sp>
        <p:nvSpPr>
          <p:cNvPr id="21" name="Fluxograma: Terminação 20"/>
          <p:cNvSpPr/>
          <p:nvPr/>
        </p:nvSpPr>
        <p:spPr>
          <a:xfrm>
            <a:off x="-33333" y="5793792"/>
            <a:ext cx="3102429" cy="611111"/>
          </a:xfrm>
          <a:prstGeom prst="flowChartTerminator">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 name="Fluxograma: Terminação 22"/>
          <p:cNvSpPr/>
          <p:nvPr/>
        </p:nvSpPr>
        <p:spPr>
          <a:xfrm>
            <a:off x="-674" y="6522627"/>
            <a:ext cx="3102429" cy="611111"/>
          </a:xfrm>
          <a:prstGeom prst="flowChartTerminator">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5" name="Fluxograma: Terminação 24"/>
          <p:cNvSpPr/>
          <p:nvPr/>
        </p:nvSpPr>
        <p:spPr>
          <a:xfrm>
            <a:off x="-33333" y="5079826"/>
            <a:ext cx="3102429" cy="611111"/>
          </a:xfrm>
          <a:prstGeom prst="flowChartTerminator">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9" name="CaixaDeTexto 28"/>
          <p:cNvSpPr txBox="1"/>
          <p:nvPr/>
        </p:nvSpPr>
        <p:spPr>
          <a:xfrm>
            <a:off x="-33333" y="5176902"/>
            <a:ext cx="3384096" cy="492443"/>
          </a:xfrm>
          <a:prstGeom prst="rect">
            <a:avLst/>
          </a:prstGeom>
          <a:noFill/>
        </p:spPr>
        <p:txBody>
          <a:bodyPr wrap="square" rtlCol="0">
            <a:spAutoFit/>
          </a:bodyPr>
          <a:lstStyle/>
          <a:p>
            <a:r>
              <a:rPr lang="pt-BR" sz="2600" b="1" dirty="0" smtClean="0">
                <a:solidFill>
                  <a:schemeClr val="bg1"/>
                </a:solidFill>
                <a:latin typeface="Adobe Arabic" panose="02040503050201020203" pitchFamily="18" charset="-78"/>
                <a:cs typeface="Adobe Arabic" panose="02040503050201020203" pitchFamily="18" charset="-78"/>
              </a:rPr>
              <a:t>PARTO NORMAL</a:t>
            </a:r>
            <a:endParaRPr lang="pt-BR" sz="2600" b="1" dirty="0">
              <a:solidFill>
                <a:schemeClr val="bg1"/>
              </a:solidFill>
              <a:latin typeface="Adobe Arabic" panose="02040503050201020203" pitchFamily="18" charset="-78"/>
              <a:cs typeface="Adobe Arabic" panose="02040503050201020203" pitchFamily="18" charset="-78"/>
            </a:endParaRPr>
          </a:p>
        </p:txBody>
      </p:sp>
      <p:sp>
        <p:nvSpPr>
          <p:cNvPr id="36" name="Fluxograma: Terminação 35"/>
          <p:cNvSpPr/>
          <p:nvPr/>
        </p:nvSpPr>
        <p:spPr>
          <a:xfrm>
            <a:off x="5261884" y="11518371"/>
            <a:ext cx="1110345" cy="490602"/>
          </a:xfrm>
          <a:prstGeom prst="flowChartTerminator">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7" name="CaixaDeTexto 36"/>
          <p:cNvSpPr txBox="1"/>
          <p:nvPr/>
        </p:nvSpPr>
        <p:spPr>
          <a:xfrm>
            <a:off x="5345563" y="11531919"/>
            <a:ext cx="3384096" cy="477054"/>
          </a:xfrm>
          <a:prstGeom prst="rect">
            <a:avLst/>
          </a:prstGeom>
          <a:noFill/>
        </p:spPr>
        <p:txBody>
          <a:bodyPr wrap="square" rtlCol="0">
            <a:spAutoFit/>
          </a:bodyPr>
          <a:lstStyle/>
          <a:p>
            <a:r>
              <a:rPr lang="pt-BR" sz="2500" b="1" dirty="0" smtClean="0">
                <a:solidFill>
                  <a:schemeClr val="bg1"/>
                </a:solidFill>
                <a:latin typeface="Adobe Arabic" panose="02040503050201020203" pitchFamily="18" charset="-78"/>
                <a:cs typeface="Adobe Arabic" panose="02040503050201020203" pitchFamily="18" charset="-78"/>
              </a:rPr>
              <a:t>INÍCIO</a:t>
            </a:r>
            <a:endParaRPr lang="pt-BR" sz="2500" b="1" dirty="0">
              <a:solidFill>
                <a:schemeClr val="bg1"/>
              </a:solidFill>
              <a:latin typeface="Adobe Arabic" panose="02040503050201020203" pitchFamily="18" charset="-78"/>
              <a:cs typeface="Adobe Arabic" panose="02040503050201020203" pitchFamily="18" charset="-78"/>
            </a:endParaRPr>
          </a:p>
        </p:txBody>
      </p:sp>
      <p:sp>
        <p:nvSpPr>
          <p:cNvPr id="15" name="CaixaDeTexto 14"/>
          <p:cNvSpPr txBox="1"/>
          <p:nvPr/>
        </p:nvSpPr>
        <p:spPr>
          <a:xfrm>
            <a:off x="-674" y="5878593"/>
            <a:ext cx="3384096" cy="492443"/>
          </a:xfrm>
          <a:prstGeom prst="rect">
            <a:avLst/>
          </a:prstGeom>
          <a:noFill/>
        </p:spPr>
        <p:txBody>
          <a:bodyPr wrap="square" rtlCol="0">
            <a:spAutoFit/>
          </a:bodyPr>
          <a:lstStyle/>
          <a:p>
            <a:r>
              <a:rPr lang="pt-BR" sz="2600" b="1" dirty="0" smtClean="0">
                <a:solidFill>
                  <a:schemeClr val="bg1"/>
                </a:solidFill>
                <a:latin typeface="Adobe Arabic" panose="02040503050201020203" pitchFamily="18" charset="-78"/>
                <a:cs typeface="Adobe Arabic" panose="02040503050201020203" pitchFamily="18" charset="-78"/>
              </a:rPr>
              <a:t>PARTO CIRÚRGICO</a:t>
            </a:r>
            <a:endParaRPr lang="pt-BR" sz="2600" b="1" dirty="0">
              <a:solidFill>
                <a:schemeClr val="bg1"/>
              </a:solidFill>
              <a:latin typeface="Adobe Arabic" panose="02040503050201020203" pitchFamily="18" charset="-78"/>
              <a:cs typeface="Adobe Arabic" panose="02040503050201020203" pitchFamily="18" charset="-78"/>
            </a:endParaRPr>
          </a:p>
        </p:txBody>
      </p:sp>
      <p:sp>
        <p:nvSpPr>
          <p:cNvPr id="16" name="CaixaDeTexto 15"/>
          <p:cNvSpPr txBox="1"/>
          <p:nvPr/>
        </p:nvSpPr>
        <p:spPr>
          <a:xfrm>
            <a:off x="-674" y="6570852"/>
            <a:ext cx="3384096" cy="492443"/>
          </a:xfrm>
          <a:prstGeom prst="rect">
            <a:avLst/>
          </a:prstGeom>
          <a:noFill/>
        </p:spPr>
        <p:txBody>
          <a:bodyPr wrap="square" rtlCol="0">
            <a:spAutoFit/>
          </a:bodyPr>
          <a:lstStyle/>
          <a:p>
            <a:r>
              <a:rPr lang="pt-BR" sz="2600" b="1" dirty="0" smtClean="0">
                <a:solidFill>
                  <a:schemeClr val="bg1"/>
                </a:solidFill>
                <a:latin typeface="Adobe Arabic" panose="02040503050201020203" pitchFamily="18" charset="-78"/>
                <a:cs typeface="Adobe Arabic" panose="02040503050201020203" pitchFamily="18" charset="-78"/>
              </a:rPr>
              <a:t>PARTO HUMANIZADO</a:t>
            </a:r>
            <a:endParaRPr lang="pt-BR" sz="2600" b="1" dirty="0">
              <a:solidFill>
                <a:schemeClr val="bg1"/>
              </a:solidFill>
              <a:latin typeface="Adobe Arabic" panose="02040503050201020203" pitchFamily="18" charset="-78"/>
              <a:cs typeface="Adobe Arabic" panose="02040503050201020203" pitchFamily="18" charset="-78"/>
            </a:endParaRPr>
          </a:p>
        </p:txBody>
      </p:sp>
      <p:sp>
        <p:nvSpPr>
          <p:cNvPr id="17" name="Fluxograma: Terminação 16"/>
          <p:cNvSpPr/>
          <p:nvPr/>
        </p:nvSpPr>
        <p:spPr>
          <a:xfrm>
            <a:off x="548370" y="11504823"/>
            <a:ext cx="1110345" cy="490602"/>
          </a:xfrm>
          <a:prstGeom prst="flowChartTerminator">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CaixaDeTexto 17"/>
          <p:cNvSpPr txBox="1"/>
          <p:nvPr/>
        </p:nvSpPr>
        <p:spPr>
          <a:xfrm>
            <a:off x="509589" y="11531919"/>
            <a:ext cx="1182459" cy="477054"/>
          </a:xfrm>
          <a:prstGeom prst="rect">
            <a:avLst/>
          </a:prstGeom>
          <a:noFill/>
        </p:spPr>
        <p:txBody>
          <a:bodyPr wrap="square" rtlCol="0">
            <a:spAutoFit/>
          </a:bodyPr>
          <a:lstStyle/>
          <a:p>
            <a:r>
              <a:rPr lang="pt-BR" sz="2500" b="1" dirty="0" smtClean="0">
                <a:solidFill>
                  <a:schemeClr val="bg1"/>
                </a:solidFill>
                <a:latin typeface="Adobe Arabic" panose="02040503050201020203" pitchFamily="18" charset="-78"/>
                <a:cs typeface="Adobe Arabic" panose="02040503050201020203" pitchFamily="18" charset="-78"/>
              </a:rPr>
              <a:t>VOLTAR</a:t>
            </a:r>
            <a:endParaRPr lang="pt-BR" sz="2500" b="1" dirty="0">
              <a:solidFill>
                <a:schemeClr val="bg1"/>
              </a:solidFill>
              <a:latin typeface="Adobe Arabic" panose="02040503050201020203" pitchFamily="18" charset="-78"/>
              <a:cs typeface="Adobe Arabic" panose="02040503050201020203" pitchFamily="18" charset="-78"/>
            </a:endParaRPr>
          </a:p>
        </p:txBody>
      </p:sp>
    </p:spTree>
    <p:extLst>
      <p:ext uri="{BB962C8B-B14F-4D97-AF65-F5344CB8AC3E}">
        <p14:creationId xmlns:p14="http://schemas.microsoft.com/office/powerpoint/2010/main" val="1367054237"/>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upo 18"/>
          <p:cNvGrpSpPr/>
          <p:nvPr/>
        </p:nvGrpSpPr>
        <p:grpSpPr>
          <a:xfrm>
            <a:off x="5261884" y="104868"/>
            <a:ext cx="4727121" cy="4653643"/>
            <a:chOff x="5216979" y="-1"/>
            <a:chExt cx="4727121" cy="4653643"/>
          </a:xfrm>
        </p:grpSpPr>
        <p:sp>
          <p:nvSpPr>
            <p:cNvPr id="7" name="Elipse 6"/>
            <p:cNvSpPr/>
            <p:nvPr/>
          </p:nvSpPr>
          <p:spPr>
            <a:xfrm>
              <a:off x="5216979" y="0"/>
              <a:ext cx="3282042" cy="3282042"/>
            </a:xfrm>
            <a:prstGeom prst="ellipse">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rgbClr val="FF9999"/>
                </a:solidFill>
              </a:endParaRPr>
            </a:p>
          </p:txBody>
        </p:sp>
        <p:sp>
          <p:nvSpPr>
            <p:cNvPr id="8" name="Retângulo 7"/>
            <p:cNvSpPr/>
            <p:nvPr/>
          </p:nvSpPr>
          <p:spPr>
            <a:xfrm>
              <a:off x="6858000" y="-1"/>
              <a:ext cx="3086100" cy="4653643"/>
            </a:xfrm>
            <a:prstGeom prst="rect">
              <a:avLst/>
            </a:prstGeom>
            <a:solidFill>
              <a:srgbClr val="FAFA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rgbClr val="FF9999"/>
                </a:solidFill>
              </a:endParaRPr>
            </a:p>
          </p:txBody>
        </p:sp>
      </p:grpSp>
      <p:sp>
        <p:nvSpPr>
          <p:cNvPr id="12" name="CaixaDeTexto 11"/>
          <p:cNvSpPr txBox="1"/>
          <p:nvPr/>
        </p:nvSpPr>
        <p:spPr>
          <a:xfrm>
            <a:off x="3521022" y="1315003"/>
            <a:ext cx="3851500" cy="861774"/>
          </a:xfrm>
          <a:prstGeom prst="rect">
            <a:avLst/>
          </a:prstGeom>
          <a:noFill/>
        </p:spPr>
        <p:txBody>
          <a:bodyPr wrap="square" rtlCol="0">
            <a:spAutoFit/>
          </a:bodyPr>
          <a:lstStyle/>
          <a:p>
            <a:r>
              <a:rPr lang="pt-BR" sz="5000" dirty="0" smtClean="0">
                <a:solidFill>
                  <a:srgbClr val="FF9999"/>
                </a:solidFill>
                <a:latin typeface="Adobe Arabic" panose="02040503050201020203" pitchFamily="18" charset="-78"/>
                <a:cs typeface="Adobe Arabic" panose="02040503050201020203" pitchFamily="18" charset="-78"/>
              </a:rPr>
              <a:t>PARTO</a:t>
            </a:r>
            <a:r>
              <a:rPr lang="pt-BR" sz="5000" b="1" dirty="0" smtClean="0">
                <a:solidFill>
                  <a:srgbClr val="FF9999"/>
                </a:solidFill>
                <a:latin typeface="Adobe Arabic" panose="02040503050201020203" pitchFamily="18" charset="-78"/>
                <a:cs typeface="Adobe Arabic" panose="02040503050201020203" pitchFamily="18" charset="-78"/>
              </a:rPr>
              <a:t> </a:t>
            </a:r>
            <a:r>
              <a:rPr lang="pt-BR" sz="4000" b="1" dirty="0" smtClean="0">
                <a:solidFill>
                  <a:schemeClr val="bg1"/>
                </a:solidFill>
                <a:latin typeface="Adobe Arabic" panose="02040503050201020203" pitchFamily="18" charset="-78"/>
                <a:cs typeface="Adobe Arabic" panose="02040503050201020203" pitchFamily="18" charset="-78"/>
              </a:rPr>
              <a:t>NORMAL</a:t>
            </a:r>
            <a:r>
              <a:rPr lang="pt-BR" sz="4000" b="1" dirty="0" smtClean="0">
                <a:solidFill>
                  <a:schemeClr val="bg1"/>
                </a:solidFill>
                <a:latin typeface="Adobe Arabic" panose="02040503050201020203" pitchFamily="18" charset="-78"/>
                <a:cs typeface="Adobe Arabic" panose="02040503050201020203" pitchFamily="18" charset="-78"/>
              </a:rPr>
              <a:t> </a:t>
            </a:r>
            <a:endParaRPr lang="pt-BR" sz="4000" b="1" dirty="0">
              <a:solidFill>
                <a:schemeClr val="bg1"/>
              </a:solidFill>
              <a:latin typeface="Adobe Arabic" panose="02040503050201020203" pitchFamily="18" charset="-78"/>
              <a:cs typeface="Adobe Arabic" panose="02040503050201020203" pitchFamily="18" charset="-78"/>
            </a:endParaRPr>
          </a:p>
        </p:txBody>
      </p:sp>
      <p:sp>
        <p:nvSpPr>
          <p:cNvPr id="36" name="Fluxograma: Terminação 35"/>
          <p:cNvSpPr/>
          <p:nvPr/>
        </p:nvSpPr>
        <p:spPr>
          <a:xfrm>
            <a:off x="5261884" y="11518371"/>
            <a:ext cx="1110345" cy="490602"/>
          </a:xfrm>
          <a:prstGeom prst="flowChartTerminator">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7" name="CaixaDeTexto 36"/>
          <p:cNvSpPr txBox="1"/>
          <p:nvPr/>
        </p:nvSpPr>
        <p:spPr>
          <a:xfrm>
            <a:off x="5345563" y="11531919"/>
            <a:ext cx="3384096" cy="477054"/>
          </a:xfrm>
          <a:prstGeom prst="rect">
            <a:avLst/>
          </a:prstGeom>
          <a:noFill/>
        </p:spPr>
        <p:txBody>
          <a:bodyPr wrap="square" rtlCol="0">
            <a:spAutoFit/>
          </a:bodyPr>
          <a:lstStyle/>
          <a:p>
            <a:r>
              <a:rPr lang="pt-BR" sz="2500" b="1" dirty="0" smtClean="0">
                <a:solidFill>
                  <a:schemeClr val="bg1"/>
                </a:solidFill>
                <a:latin typeface="Adobe Arabic" panose="02040503050201020203" pitchFamily="18" charset="-78"/>
                <a:cs typeface="Adobe Arabic" panose="02040503050201020203" pitchFamily="18" charset="-78"/>
              </a:rPr>
              <a:t>INÍCIO</a:t>
            </a:r>
            <a:endParaRPr lang="pt-BR" sz="2500" b="1" dirty="0">
              <a:solidFill>
                <a:schemeClr val="bg1"/>
              </a:solidFill>
              <a:latin typeface="Adobe Arabic" panose="02040503050201020203" pitchFamily="18" charset="-78"/>
              <a:cs typeface="Adobe Arabic" panose="02040503050201020203" pitchFamily="18" charset="-78"/>
            </a:endParaRPr>
          </a:p>
        </p:txBody>
      </p:sp>
      <p:sp>
        <p:nvSpPr>
          <p:cNvPr id="17" name="Fluxograma: Terminação 16"/>
          <p:cNvSpPr/>
          <p:nvPr/>
        </p:nvSpPr>
        <p:spPr>
          <a:xfrm>
            <a:off x="548370" y="11504823"/>
            <a:ext cx="1110345" cy="490602"/>
          </a:xfrm>
          <a:prstGeom prst="flowChartTerminator">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CaixaDeTexto 17"/>
          <p:cNvSpPr txBox="1"/>
          <p:nvPr/>
        </p:nvSpPr>
        <p:spPr>
          <a:xfrm>
            <a:off x="632049" y="11518371"/>
            <a:ext cx="3384096" cy="477054"/>
          </a:xfrm>
          <a:prstGeom prst="rect">
            <a:avLst/>
          </a:prstGeom>
          <a:noFill/>
        </p:spPr>
        <p:txBody>
          <a:bodyPr wrap="square" rtlCol="0">
            <a:spAutoFit/>
          </a:bodyPr>
          <a:lstStyle/>
          <a:p>
            <a:r>
              <a:rPr lang="pt-BR" sz="2500" b="1" dirty="0" smtClean="0">
                <a:solidFill>
                  <a:schemeClr val="bg1"/>
                </a:solidFill>
                <a:latin typeface="Adobe Arabic" panose="02040503050201020203" pitchFamily="18" charset="-78"/>
                <a:cs typeface="Adobe Arabic" panose="02040503050201020203" pitchFamily="18" charset="-78"/>
              </a:rPr>
              <a:t>INÍCIO</a:t>
            </a:r>
            <a:endParaRPr lang="pt-BR" sz="2500" b="1" dirty="0">
              <a:solidFill>
                <a:schemeClr val="bg1"/>
              </a:solidFill>
              <a:latin typeface="Adobe Arabic" panose="02040503050201020203" pitchFamily="18" charset="-78"/>
              <a:cs typeface="Adobe Arabic" panose="02040503050201020203" pitchFamily="18" charset="-78"/>
            </a:endParaRPr>
          </a:p>
        </p:txBody>
      </p:sp>
      <p:sp>
        <p:nvSpPr>
          <p:cNvPr id="20" name="Fluxograma: Terminação 19"/>
          <p:cNvSpPr/>
          <p:nvPr/>
        </p:nvSpPr>
        <p:spPr>
          <a:xfrm>
            <a:off x="548370" y="11504823"/>
            <a:ext cx="1110345" cy="490602"/>
          </a:xfrm>
          <a:prstGeom prst="flowChartTerminator">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2" name="CaixaDeTexto 21"/>
          <p:cNvSpPr txBox="1"/>
          <p:nvPr/>
        </p:nvSpPr>
        <p:spPr>
          <a:xfrm>
            <a:off x="512312" y="11531919"/>
            <a:ext cx="1182459" cy="477054"/>
          </a:xfrm>
          <a:prstGeom prst="rect">
            <a:avLst/>
          </a:prstGeom>
          <a:noFill/>
        </p:spPr>
        <p:txBody>
          <a:bodyPr wrap="square" rtlCol="0">
            <a:spAutoFit/>
          </a:bodyPr>
          <a:lstStyle/>
          <a:p>
            <a:r>
              <a:rPr lang="pt-BR" sz="2500" b="1" dirty="0" smtClean="0">
                <a:solidFill>
                  <a:schemeClr val="bg1"/>
                </a:solidFill>
                <a:latin typeface="Adobe Arabic" panose="02040503050201020203" pitchFamily="18" charset="-78"/>
                <a:cs typeface="Adobe Arabic" panose="02040503050201020203" pitchFamily="18" charset="-78"/>
              </a:rPr>
              <a:t>VOLTAR</a:t>
            </a:r>
            <a:endParaRPr lang="pt-BR" sz="2500" b="1" dirty="0">
              <a:solidFill>
                <a:schemeClr val="bg1"/>
              </a:solidFill>
              <a:latin typeface="Adobe Arabic" panose="02040503050201020203" pitchFamily="18" charset="-78"/>
              <a:cs typeface="Adobe Arabic" panose="02040503050201020203" pitchFamily="18" charset="-78"/>
            </a:endParaRPr>
          </a:p>
        </p:txBody>
      </p:sp>
      <p:sp>
        <p:nvSpPr>
          <p:cNvPr id="24" name="CaixaDeTexto 23"/>
          <p:cNvSpPr txBox="1"/>
          <p:nvPr/>
        </p:nvSpPr>
        <p:spPr>
          <a:xfrm>
            <a:off x="512312" y="5012591"/>
            <a:ext cx="5813309" cy="4493538"/>
          </a:xfrm>
          <a:prstGeom prst="rect">
            <a:avLst/>
          </a:prstGeom>
          <a:noFill/>
        </p:spPr>
        <p:txBody>
          <a:bodyPr wrap="square" rtlCol="0">
            <a:spAutoFit/>
          </a:bodyPr>
          <a:lstStyle/>
          <a:p>
            <a:pPr algn="just"/>
            <a:r>
              <a:rPr lang="pt-BR" sz="2600" dirty="0">
                <a:latin typeface="Adobe Arabic" panose="02040503050201020203" pitchFamily="18" charset="-78"/>
                <a:cs typeface="Adobe Arabic" panose="02040503050201020203" pitchFamily="18" charset="-78"/>
              </a:rPr>
              <a:t>É o parto mais convencional, uma vez que a mulher entra em trabalho de parto espontaneamente. Normalmente, ocorre entre a 37º e a 42º semana de gravidez. </a:t>
            </a:r>
          </a:p>
          <a:p>
            <a:pPr algn="just"/>
            <a:r>
              <a:rPr lang="pt-BR" sz="2600" dirty="0">
                <a:latin typeface="Adobe Arabic" panose="02040503050201020203" pitchFamily="18" charset="-78"/>
                <a:cs typeface="Adobe Arabic" panose="02040503050201020203" pitchFamily="18" charset="-78"/>
              </a:rPr>
              <a:t>De início, é indicado para todas as grávidas. Ele se inicia com as contrações, que começam a ficar cada vez mais frequentes e doloridas.</a:t>
            </a:r>
          </a:p>
          <a:p>
            <a:pPr algn="just"/>
            <a:r>
              <a:rPr lang="pt-BR" sz="2600" dirty="0">
                <a:latin typeface="Adobe Arabic" panose="02040503050201020203" pitchFamily="18" charset="-78"/>
                <a:cs typeface="Adobe Arabic" panose="02040503050201020203" pitchFamily="18" charset="-78"/>
              </a:rPr>
              <a:t>O parto normal pode ser realizado em ambiente domiciliar, casas de parto ou hospitalar, ficando a critério da gestante a escolha do melhor lugar. </a:t>
            </a:r>
          </a:p>
          <a:p>
            <a:pPr algn="just"/>
            <a:endParaRPr lang="pt-BR" sz="2600" dirty="0">
              <a:latin typeface="Adobe Arabic" panose="02040503050201020203" pitchFamily="18" charset="-78"/>
              <a:cs typeface="Adobe Arabic" panose="02040503050201020203" pitchFamily="18" charset="-78"/>
            </a:endParaRPr>
          </a:p>
        </p:txBody>
      </p:sp>
    </p:spTree>
    <p:extLst>
      <p:ext uri="{BB962C8B-B14F-4D97-AF65-F5344CB8AC3E}">
        <p14:creationId xmlns:p14="http://schemas.microsoft.com/office/powerpoint/2010/main" val="324640479"/>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upo 18"/>
          <p:cNvGrpSpPr/>
          <p:nvPr/>
        </p:nvGrpSpPr>
        <p:grpSpPr>
          <a:xfrm>
            <a:off x="5261884" y="104868"/>
            <a:ext cx="4727121" cy="4653643"/>
            <a:chOff x="5216979" y="-1"/>
            <a:chExt cx="4727121" cy="4653643"/>
          </a:xfrm>
        </p:grpSpPr>
        <p:sp>
          <p:nvSpPr>
            <p:cNvPr id="7" name="Elipse 6"/>
            <p:cNvSpPr/>
            <p:nvPr/>
          </p:nvSpPr>
          <p:spPr>
            <a:xfrm>
              <a:off x="5216979" y="0"/>
              <a:ext cx="3282042" cy="3282042"/>
            </a:xfrm>
            <a:prstGeom prst="ellipse">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rgbClr val="FF9999"/>
                </a:solidFill>
              </a:endParaRPr>
            </a:p>
          </p:txBody>
        </p:sp>
        <p:sp>
          <p:nvSpPr>
            <p:cNvPr id="8" name="Retângulo 7"/>
            <p:cNvSpPr/>
            <p:nvPr/>
          </p:nvSpPr>
          <p:spPr>
            <a:xfrm>
              <a:off x="6858000" y="-1"/>
              <a:ext cx="3086100" cy="4653643"/>
            </a:xfrm>
            <a:prstGeom prst="rect">
              <a:avLst/>
            </a:prstGeom>
            <a:solidFill>
              <a:srgbClr val="FAFA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rgbClr val="FF9999"/>
                </a:solidFill>
              </a:endParaRPr>
            </a:p>
          </p:txBody>
        </p:sp>
      </p:grpSp>
      <p:sp>
        <p:nvSpPr>
          <p:cNvPr id="12" name="CaixaDeTexto 11"/>
          <p:cNvSpPr txBox="1"/>
          <p:nvPr/>
        </p:nvSpPr>
        <p:spPr>
          <a:xfrm>
            <a:off x="2939145" y="1308032"/>
            <a:ext cx="4994849" cy="707886"/>
          </a:xfrm>
          <a:prstGeom prst="rect">
            <a:avLst/>
          </a:prstGeom>
          <a:noFill/>
        </p:spPr>
        <p:txBody>
          <a:bodyPr wrap="square" rtlCol="0">
            <a:spAutoFit/>
          </a:bodyPr>
          <a:lstStyle/>
          <a:p>
            <a:r>
              <a:rPr lang="pt-BR" sz="4000" dirty="0" smtClean="0">
                <a:solidFill>
                  <a:srgbClr val="FF9999"/>
                </a:solidFill>
                <a:latin typeface="Adobe Arabic" panose="02040503050201020203" pitchFamily="18" charset="-78"/>
                <a:cs typeface="Adobe Arabic" panose="02040503050201020203" pitchFamily="18" charset="-78"/>
              </a:rPr>
              <a:t>PARTO</a:t>
            </a:r>
            <a:r>
              <a:rPr lang="pt-BR" sz="4000" b="1" dirty="0" smtClean="0">
                <a:solidFill>
                  <a:srgbClr val="FF9999"/>
                </a:solidFill>
                <a:latin typeface="Adobe Arabic" panose="02040503050201020203" pitchFamily="18" charset="-78"/>
                <a:cs typeface="Adobe Arabic" panose="02040503050201020203" pitchFamily="18" charset="-78"/>
              </a:rPr>
              <a:t> CIRÚ</a:t>
            </a:r>
            <a:r>
              <a:rPr lang="pt-BR" sz="4000" b="1" dirty="0" smtClean="0">
                <a:solidFill>
                  <a:schemeClr val="bg1"/>
                </a:solidFill>
                <a:latin typeface="Adobe Arabic" panose="02040503050201020203" pitchFamily="18" charset="-78"/>
                <a:cs typeface="Adobe Arabic" panose="02040503050201020203" pitchFamily="18" charset="-78"/>
              </a:rPr>
              <a:t>RGICO</a:t>
            </a:r>
            <a:r>
              <a:rPr lang="pt-BR" sz="3000" b="1" dirty="0" smtClean="0">
                <a:solidFill>
                  <a:schemeClr val="bg1"/>
                </a:solidFill>
                <a:latin typeface="Adobe Arabic" panose="02040503050201020203" pitchFamily="18" charset="-78"/>
                <a:cs typeface="Adobe Arabic" panose="02040503050201020203" pitchFamily="18" charset="-78"/>
              </a:rPr>
              <a:t> </a:t>
            </a:r>
            <a:endParaRPr lang="pt-BR" sz="3000" b="1" dirty="0">
              <a:solidFill>
                <a:schemeClr val="bg1"/>
              </a:solidFill>
              <a:latin typeface="Adobe Arabic" panose="02040503050201020203" pitchFamily="18" charset="-78"/>
              <a:cs typeface="Adobe Arabic" panose="02040503050201020203" pitchFamily="18" charset="-78"/>
            </a:endParaRPr>
          </a:p>
        </p:txBody>
      </p:sp>
      <p:sp>
        <p:nvSpPr>
          <p:cNvPr id="36" name="Fluxograma: Terminação 35"/>
          <p:cNvSpPr/>
          <p:nvPr/>
        </p:nvSpPr>
        <p:spPr>
          <a:xfrm>
            <a:off x="5261884" y="11518371"/>
            <a:ext cx="1110345" cy="490602"/>
          </a:xfrm>
          <a:prstGeom prst="flowChartTerminator">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7" name="CaixaDeTexto 36"/>
          <p:cNvSpPr txBox="1"/>
          <p:nvPr/>
        </p:nvSpPr>
        <p:spPr>
          <a:xfrm>
            <a:off x="5345563" y="11531919"/>
            <a:ext cx="3384096" cy="477054"/>
          </a:xfrm>
          <a:prstGeom prst="rect">
            <a:avLst/>
          </a:prstGeom>
          <a:noFill/>
        </p:spPr>
        <p:txBody>
          <a:bodyPr wrap="square" rtlCol="0">
            <a:spAutoFit/>
          </a:bodyPr>
          <a:lstStyle/>
          <a:p>
            <a:r>
              <a:rPr lang="pt-BR" sz="2500" b="1" dirty="0" smtClean="0">
                <a:solidFill>
                  <a:schemeClr val="bg1"/>
                </a:solidFill>
                <a:latin typeface="Adobe Arabic" panose="02040503050201020203" pitchFamily="18" charset="-78"/>
                <a:cs typeface="Adobe Arabic" panose="02040503050201020203" pitchFamily="18" charset="-78"/>
              </a:rPr>
              <a:t>INÍCIO</a:t>
            </a:r>
            <a:endParaRPr lang="pt-BR" sz="2500" b="1" dirty="0">
              <a:solidFill>
                <a:schemeClr val="bg1"/>
              </a:solidFill>
              <a:latin typeface="Adobe Arabic" panose="02040503050201020203" pitchFamily="18" charset="-78"/>
              <a:cs typeface="Adobe Arabic" panose="02040503050201020203" pitchFamily="18" charset="-78"/>
            </a:endParaRPr>
          </a:p>
        </p:txBody>
      </p:sp>
      <p:sp>
        <p:nvSpPr>
          <p:cNvPr id="17" name="Fluxograma: Terminação 16"/>
          <p:cNvSpPr/>
          <p:nvPr/>
        </p:nvSpPr>
        <p:spPr>
          <a:xfrm>
            <a:off x="548370" y="11504823"/>
            <a:ext cx="1110345" cy="490602"/>
          </a:xfrm>
          <a:prstGeom prst="flowChartTerminator">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CaixaDeTexto 17"/>
          <p:cNvSpPr txBox="1"/>
          <p:nvPr/>
        </p:nvSpPr>
        <p:spPr>
          <a:xfrm>
            <a:off x="632049" y="11518371"/>
            <a:ext cx="3384096" cy="477054"/>
          </a:xfrm>
          <a:prstGeom prst="rect">
            <a:avLst/>
          </a:prstGeom>
          <a:noFill/>
        </p:spPr>
        <p:txBody>
          <a:bodyPr wrap="square" rtlCol="0">
            <a:spAutoFit/>
          </a:bodyPr>
          <a:lstStyle/>
          <a:p>
            <a:r>
              <a:rPr lang="pt-BR" sz="2500" b="1" dirty="0" smtClean="0">
                <a:solidFill>
                  <a:schemeClr val="bg1"/>
                </a:solidFill>
                <a:latin typeface="Adobe Arabic" panose="02040503050201020203" pitchFamily="18" charset="-78"/>
                <a:cs typeface="Adobe Arabic" panose="02040503050201020203" pitchFamily="18" charset="-78"/>
              </a:rPr>
              <a:t>INÍCIO</a:t>
            </a:r>
            <a:endParaRPr lang="pt-BR" sz="2500" b="1" dirty="0">
              <a:solidFill>
                <a:schemeClr val="bg1"/>
              </a:solidFill>
              <a:latin typeface="Adobe Arabic" panose="02040503050201020203" pitchFamily="18" charset="-78"/>
              <a:cs typeface="Adobe Arabic" panose="02040503050201020203" pitchFamily="18" charset="-78"/>
            </a:endParaRPr>
          </a:p>
        </p:txBody>
      </p:sp>
      <p:sp>
        <p:nvSpPr>
          <p:cNvPr id="20" name="Fluxograma: Terminação 19"/>
          <p:cNvSpPr/>
          <p:nvPr/>
        </p:nvSpPr>
        <p:spPr>
          <a:xfrm>
            <a:off x="548370" y="11504823"/>
            <a:ext cx="1110345" cy="490602"/>
          </a:xfrm>
          <a:prstGeom prst="flowChartTerminator">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2" name="CaixaDeTexto 21"/>
          <p:cNvSpPr txBox="1"/>
          <p:nvPr/>
        </p:nvSpPr>
        <p:spPr>
          <a:xfrm>
            <a:off x="512312" y="11531919"/>
            <a:ext cx="1182459" cy="477054"/>
          </a:xfrm>
          <a:prstGeom prst="rect">
            <a:avLst/>
          </a:prstGeom>
          <a:noFill/>
        </p:spPr>
        <p:txBody>
          <a:bodyPr wrap="square" rtlCol="0">
            <a:spAutoFit/>
          </a:bodyPr>
          <a:lstStyle/>
          <a:p>
            <a:r>
              <a:rPr lang="pt-BR" sz="2500" b="1" dirty="0" smtClean="0">
                <a:solidFill>
                  <a:schemeClr val="bg1"/>
                </a:solidFill>
                <a:latin typeface="Adobe Arabic" panose="02040503050201020203" pitchFamily="18" charset="-78"/>
                <a:cs typeface="Adobe Arabic" panose="02040503050201020203" pitchFamily="18" charset="-78"/>
              </a:rPr>
              <a:t>VOLTAR</a:t>
            </a:r>
            <a:endParaRPr lang="pt-BR" sz="2500" b="1" dirty="0">
              <a:solidFill>
                <a:schemeClr val="bg1"/>
              </a:solidFill>
              <a:latin typeface="Adobe Arabic" panose="02040503050201020203" pitchFamily="18" charset="-78"/>
              <a:cs typeface="Adobe Arabic" panose="02040503050201020203" pitchFamily="18" charset="-78"/>
            </a:endParaRPr>
          </a:p>
        </p:txBody>
      </p:sp>
      <p:sp>
        <p:nvSpPr>
          <p:cNvPr id="24" name="CaixaDeTexto 23"/>
          <p:cNvSpPr txBox="1"/>
          <p:nvPr/>
        </p:nvSpPr>
        <p:spPr>
          <a:xfrm>
            <a:off x="512312" y="3755291"/>
            <a:ext cx="5813309" cy="5693866"/>
          </a:xfrm>
          <a:prstGeom prst="rect">
            <a:avLst/>
          </a:prstGeom>
          <a:noFill/>
        </p:spPr>
        <p:txBody>
          <a:bodyPr wrap="square" rtlCol="0">
            <a:spAutoFit/>
          </a:bodyPr>
          <a:lstStyle/>
          <a:p>
            <a:pPr algn="just"/>
            <a:r>
              <a:rPr lang="pt-BR" sz="2600" dirty="0">
                <a:latin typeface="Adobe Arabic" panose="02040503050201020203" pitchFamily="18" charset="-78"/>
                <a:cs typeface="Adobe Arabic" panose="02040503050201020203" pitchFamily="18" charset="-78"/>
              </a:rPr>
              <a:t>O parto cesariano é recomendado em casos em que o parto normal não é possível de acontecer. A OMS (Organização Mundial da Saúde) sugere que 15% dos partos sejam cesáreas, porém, em alguns serviços privados, os números podem chegar até 85%. </a:t>
            </a:r>
          </a:p>
          <a:p>
            <a:pPr algn="just"/>
            <a:endParaRPr lang="pt-BR" sz="2600" dirty="0">
              <a:latin typeface="Adobe Arabic" panose="02040503050201020203" pitchFamily="18" charset="-78"/>
              <a:cs typeface="Adobe Arabic" panose="02040503050201020203" pitchFamily="18" charset="-78"/>
            </a:endParaRPr>
          </a:p>
          <a:p>
            <a:pPr algn="just"/>
            <a:r>
              <a:rPr lang="pt-BR" sz="2600" dirty="0">
                <a:latin typeface="Adobe Arabic" panose="02040503050201020203" pitchFamily="18" charset="-78"/>
                <a:cs typeface="Adobe Arabic" panose="02040503050201020203" pitchFamily="18" charset="-78"/>
              </a:rPr>
              <a:t>Como é um procedimento cirúrgico, é necessário que tenha um jejum, porém, é possível ficar acordada e presenciar o momento do nascimento do bebê. Em alguns casos, a cesárea pode ser recomendada. Por exemplo, quando o bebê se encontra sentado, se você já realizou outra </a:t>
            </a:r>
            <a:r>
              <a:rPr lang="pt-BR" sz="2600" dirty="0" err="1">
                <a:latin typeface="Adobe Arabic" panose="02040503050201020203" pitchFamily="18" charset="-78"/>
                <a:cs typeface="Adobe Arabic" panose="02040503050201020203" pitchFamily="18" charset="-78"/>
              </a:rPr>
              <a:t>cesária</a:t>
            </a:r>
            <a:r>
              <a:rPr lang="pt-BR" sz="2600" dirty="0">
                <a:latin typeface="Adobe Arabic" panose="02040503050201020203" pitchFamily="18" charset="-78"/>
                <a:cs typeface="Adobe Arabic" panose="02040503050201020203" pitchFamily="18" charset="-78"/>
              </a:rPr>
              <a:t> anteriormente, tem alguma infecção por herpes ou HIV ou quando o cordão umbilical se enrola no pescoço do bebê.</a:t>
            </a:r>
          </a:p>
        </p:txBody>
      </p:sp>
    </p:spTree>
    <p:extLst>
      <p:ext uri="{BB962C8B-B14F-4D97-AF65-F5344CB8AC3E}">
        <p14:creationId xmlns:p14="http://schemas.microsoft.com/office/powerpoint/2010/main" val="1372458615"/>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upo 18"/>
          <p:cNvGrpSpPr/>
          <p:nvPr/>
        </p:nvGrpSpPr>
        <p:grpSpPr>
          <a:xfrm>
            <a:off x="5261884" y="104868"/>
            <a:ext cx="4727121" cy="4653643"/>
            <a:chOff x="5216979" y="-1"/>
            <a:chExt cx="4727121" cy="4653643"/>
          </a:xfrm>
        </p:grpSpPr>
        <p:sp>
          <p:nvSpPr>
            <p:cNvPr id="7" name="Elipse 6"/>
            <p:cNvSpPr/>
            <p:nvPr/>
          </p:nvSpPr>
          <p:spPr>
            <a:xfrm>
              <a:off x="5216979" y="0"/>
              <a:ext cx="3282042" cy="3282042"/>
            </a:xfrm>
            <a:prstGeom prst="ellipse">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rgbClr val="FF9999"/>
                </a:solidFill>
              </a:endParaRPr>
            </a:p>
          </p:txBody>
        </p:sp>
        <p:sp>
          <p:nvSpPr>
            <p:cNvPr id="8" name="Retângulo 7"/>
            <p:cNvSpPr/>
            <p:nvPr/>
          </p:nvSpPr>
          <p:spPr>
            <a:xfrm>
              <a:off x="6858000" y="-1"/>
              <a:ext cx="3086100" cy="4653643"/>
            </a:xfrm>
            <a:prstGeom prst="rect">
              <a:avLst/>
            </a:prstGeom>
            <a:solidFill>
              <a:srgbClr val="FAFA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rgbClr val="FF9999"/>
                </a:solidFill>
              </a:endParaRPr>
            </a:p>
          </p:txBody>
        </p:sp>
      </p:grpSp>
      <p:sp>
        <p:nvSpPr>
          <p:cNvPr id="12" name="CaixaDeTexto 11"/>
          <p:cNvSpPr txBox="1"/>
          <p:nvPr/>
        </p:nvSpPr>
        <p:spPr>
          <a:xfrm>
            <a:off x="2432957" y="1308032"/>
            <a:ext cx="5435721" cy="861774"/>
          </a:xfrm>
          <a:prstGeom prst="rect">
            <a:avLst/>
          </a:prstGeom>
          <a:noFill/>
        </p:spPr>
        <p:txBody>
          <a:bodyPr wrap="square" rtlCol="0">
            <a:spAutoFit/>
          </a:bodyPr>
          <a:lstStyle/>
          <a:p>
            <a:r>
              <a:rPr lang="pt-BR" sz="5000" dirty="0" smtClean="0">
                <a:solidFill>
                  <a:srgbClr val="FF9999"/>
                </a:solidFill>
                <a:latin typeface="Adobe Arabic" panose="02040503050201020203" pitchFamily="18" charset="-78"/>
                <a:cs typeface="Adobe Arabic" panose="02040503050201020203" pitchFamily="18" charset="-78"/>
              </a:rPr>
              <a:t>PARTO</a:t>
            </a:r>
            <a:r>
              <a:rPr lang="pt-BR" sz="3000" b="1" dirty="0" smtClean="0">
                <a:solidFill>
                  <a:srgbClr val="FF9999"/>
                </a:solidFill>
                <a:latin typeface="Adobe Arabic" panose="02040503050201020203" pitchFamily="18" charset="-78"/>
                <a:cs typeface="Adobe Arabic" panose="02040503050201020203" pitchFamily="18" charset="-78"/>
              </a:rPr>
              <a:t> </a:t>
            </a:r>
            <a:r>
              <a:rPr lang="pt-BR" sz="4000" b="1" dirty="0" smtClean="0">
                <a:solidFill>
                  <a:srgbClr val="FF9999"/>
                </a:solidFill>
                <a:latin typeface="Adobe Arabic" panose="02040503050201020203" pitchFamily="18" charset="-78"/>
                <a:cs typeface="Adobe Arabic" panose="02040503050201020203" pitchFamily="18" charset="-78"/>
              </a:rPr>
              <a:t>HUMA</a:t>
            </a:r>
            <a:r>
              <a:rPr lang="pt-BR" sz="4000" b="1" dirty="0" smtClean="0">
                <a:solidFill>
                  <a:schemeClr val="bg1"/>
                </a:solidFill>
                <a:latin typeface="Adobe Arabic" panose="02040503050201020203" pitchFamily="18" charset="-78"/>
                <a:cs typeface="Adobe Arabic" panose="02040503050201020203" pitchFamily="18" charset="-78"/>
              </a:rPr>
              <a:t>NIZADO</a:t>
            </a:r>
            <a:r>
              <a:rPr lang="pt-BR" sz="4000" b="1" dirty="0" smtClean="0">
                <a:solidFill>
                  <a:schemeClr val="bg1"/>
                </a:solidFill>
                <a:latin typeface="Adobe Arabic" panose="02040503050201020203" pitchFamily="18" charset="-78"/>
                <a:cs typeface="Adobe Arabic" panose="02040503050201020203" pitchFamily="18" charset="-78"/>
              </a:rPr>
              <a:t> </a:t>
            </a:r>
            <a:endParaRPr lang="pt-BR" sz="4000" b="1" dirty="0">
              <a:solidFill>
                <a:schemeClr val="bg1"/>
              </a:solidFill>
              <a:latin typeface="Adobe Arabic" panose="02040503050201020203" pitchFamily="18" charset="-78"/>
              <a:cs typeface="Adobe Arabic" panose="02040503050201020203" pitchFamily="18" charset="-78"/>
            </a:endParaRPr>
          </a:p>
        </p:txBody>
      </p:sp>
      <p:sp>
        <p:nvSpPr>
          <p:cNvPr id="36" name="Fluxograma: Terminação 35"/>
          <p:cNvSpPr/>
          <p:nvPr/>
        </p:nvSpPr>
        <p:spPr>
          <a:xfrm>
            <a:off x="5261884" y="11518371"/>
            <a:ext cx="1110345" cy="490602"/>
          </a:xfrm>
          <a:prstGeom prst="flowChartTerminator">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7" name="CaixaDeTexto 36"/>
          <p:cNvSpPr txBox="1"/>
          <p:nvPr/>
        </p:nvSpPr>
        <p:spPr>
          <a:xfrm>
            <a:off x="5345563" y="11531919"/>
            <a:ext cx="3384096" cy="477054"/>
          </a:xfrm>
          <a:prstGeom prst="rect">
            <a:avLst/>
          </a:prstGeom>
          <a:noFill/>
        </p:spPr>
        <p:txBody>
          <a:bodyPr wrap="square" rtlCol="0">
            <a:spAutoFit/>
          </a:bodyPr>
          <a:lstStyle/>
          <a:p>
            <a:r>
              <a:rPr lang="pt-BR" sz="2500" b="1" dirty="0" smtClean="0">
                <a:solidFill>
                  <a:schemeClr val="bg1"/>
                </a:solidFill>
                <a:latin typeface="Adobe Arabic" panose="02040503050201020203" pitchFamily="18" charset="-78"/>
                <a:cs typeface="Adobe Arabic" panose="02040503050201020203" pitchFamily="18" charset="-78"/>
              </a:rPr>
              <a:t>INÍCIO</a:t>
            </a:r>
            <a:endParaRPr lang="pt-BR" sz="2500" b="1" dirty="0">
              <a:solidFill>
                <a:schemeClr val="bg1"/>
              </a:solidFill>
              <a:latin typeface="Adobe Arabic" panose="02040503050201020203" pitchFamily="18" charset="-78"/>
              <a:cs typeface="Adobe Arabic" panose="02040503050201020203" pitchFamily="18" charset="-78"/>
            </a:endParaRPr>
          </a:p>
        </p:txBody>
      </p:sp>
      <p:sp>
        <p:nvSpPr>
          <p:cNvPr id="17" name="Fluxograma: Terminação 16"/>
          <p:cNvSpPr/>
          <p:nvPr/>
        </p:nvSpPr>
        <p:spPr>
          <a:xfrm>
            <a:off x="548370" y="11504823"/>
            <a:ext cx="1110345" cy="490602"/>
          </a:xfrm>
          <a:prstGeom prst="flowChartTerminator">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CaixaDeTexto 17"/>
          <p:cNvSpPr txBox="1"/>
          <p:nvPr/>
        </p:nvSpPr>
        <p:spPr>
          <a:xfrm>
            <a:off x="632049" y="11518371"/>
            <a:ext cx="3384096" cy="477054"/>
          </a:xfrm>
          <a:prstGeom prst="rect">
            <a:avLst/>
          </a:prstGeom>
          <a:noFill/>
        </p:spPr>
        <p:txBody>
          <a:bodyPr wrap="square" rtlCol="0">
            <a:spAutoFit/>
          </a:bodyPr>
          <a:lstStyle/>
          <a:p>
            <a:r>
              <a:rPr lang="pt-BR" sz="2500" b="1" dirty="0" smtClean="0">
                <a:solidFill>
                  <a:schemeClr val="bg1"/>
                </a:solidFill>
                <a:latin typeface="Adobe Arabic" panose="02040503050201020203" pitchFamily="18" charset="-78"/>
                <a:cs typeface="Adobe Arabic" panose="02040503050201020203" pitchFamily="18" charset="-78"/>
              </a:rPr>
              <a:t>INÍCIO</a:t>
            </a:r>
            <a:endParaRPr lang="pt-BR" sz="2500" b="1" dirty="0">
              <a:solidFill>
                <a:schemeClr val="bg1"/>
              </a:solidFill>
              <a:latin typeface="Adobe Arabic" panose="02040503050201020203" pitchFamily="18" charset="-78"/>
              <a:cs typeface="Adobe Arabic" panose="02040503050201020203" pitchFamily="18" charset="-78"/>
            </a:endParaRPr>
          </a:p>
        </p:txBody>
      </p:sp>
      <p:sp>
        <p:nvSpPr>
          <p:cNvPr id="20" name="Fluxograma: Terminação 19"/>
          <p:cNvSpPr/>
          <p:nvPr/>
        </p:nvSpPr>
        <p:spPr>
          <a:xfrm>
            <a:off x="548370" y="11504823"/>
            <a:ext cx="1110345" cy="490602"/>
          </a:xfrm>
          <a:prstGeom prst="flowChartTerminator">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2" name="CaixaDeTexto 21"/>
          <p:cNvSpPr txBox="1"/>
          <p:nvPr/>
        </p:nvSpPr>
        <p:spPr>
          <a:xfrm>
            <a:off x="512312" y="11531919"/>
            <a:ext cx="1182459" cy="477054"/>
          </a:xfrm>
          <a:prstGeom prst="rect">
            <a:avLst/>
          </a:prstGeom>
          <a:noFill/>
        </p:spPr>
        <p:txBody>
          <a:bodyPr wrap="square" rtlCol="0">
            <a:spAutoFit/>
          </a:bodyPr>
          <a:lstStyle/>
          <a:p>
            <a:r>
              <a:rPr lang="pt-BR" sz="2500" b="1" dirty="0" smtClean="0">
                <a:solidFill>
                  <a:schemeClr val="bg1"/>
                </a:solidFill>
                <a:latin typeface="Adobe Arabic" panose="02040503050201020203" pitchFamily="18" charset="-78"/>
                <a:cs typeface="Adobe Arabic" panose="02040503050201020203" pitchFamily="18" charset="-78"/>
              </a:rPr>
              <a:t>VOLTAR</a:t>
            </a:r>
            <a:endParaRPr lang="pt-BR" sz="2500" b="1" dirty="0">
              <a:solidFill>
                <a:schemeClr val="bg1"/>
              </a:solidFill>
              <a:latin typeface="Adobe Arabic" panose="02040503050201020203" pitchFamily="18" charset="-78"/>
              <a:cs typeface="Adobe Arabic" panose="02040503050201020203" pitchFamily="18" charset="-78"/>
            </a:endParaRPr>
          </a:p>
        </p:txBody>
      </p:sp>
      <p:sp>
        <p:nvSpPr>
          <p:cNvPr id="24" name="CaixaDeTexto 23"/>
          <p:cNvSpPr txBox="1"/>
          <p:nvPr/>
        </p:nvSpPr>
        <p:spPr>
          <a:xfrm>
            <a:off x="512312" y="3755291"/>
            <a:ext cx="5813309" cy="3693319"/>
          </a:xfrm>
          <a:prstGeom prst="rect">
            <a:avLst/>
          </a:prstGeom>
          <a:noFill/>
        </p:spPr>
        <p:txBody>
          <a:bodyPr wrap="square" rtlCol="0">
            <a:spAutoFit/>
          </a:bodyPr>
          <a:lstStyle/>
          <a:p>
            <a:pPr algn="just"/>
            <a:r>
              <a:rPr lang="pt-BR" sz="2600" dirty="0">
                <a:latin typeface="Adobe Arabic" panose="02040503050201020203" pitchFamily="18" charset="-78"/>
                <a:cs typeface="Adobe Arabic" panose="02040503050201020203" pitchFamily="18" charset="-78"/>
              </a:rPr>
              <a:t>O parto humanizado não pode ser considerado uma nova técnica, mas sim, um parto em que se tem respeito as mulheres. </a:t>
            </a:r>
          </a:p>
          <a:p>
            <a:pPr algn="just"/>
            <a:r>
              <a:rPr lang="pt-BR" sz="2600" dirty="0">
                <a:latin typeface="Adobe Arabic" panose="02040503050201020203" pitchFamily="18" charset="-78"/>
                <a:cs typeface="Adobe Arabic" panose="02040503050201020203" pitchFamily="18" charset="-78"/>
              </a:rPr>
              <a:t>A gestante pode escolher onde quer ter o bebê, quem irá acompanhar, qual a melhor posição para o processo, se a luz estará acessa ou apagada, se haverá uso da banheira, etc. Pode ter o uso de anestesia e ainda é possível escolher se quer comer alguma coisa durante o trabalho de parto. </a:t>
            </a:r>
          </a:p>
        </p:txBody>
      </p:sp>
    </p:spTree>
    <p:extLst>
      <p:ext uri="{BB962C8B-B14F-4D97-AF65-F5344CB8AC3E}">
        <p14:creationId xmlns:p14="http://schemas.microsoft.com/office/powerpoint/2010/main" val="164960584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tângulo 7"/>
          <p:cNvSpPr/>
          <p:nvPr/>
        </p:nvSpPr>
        <p:spPr>
          <a:xfrm>
            <a:off x="6858000" y="-1"/>
            <a:ext cx="3086100" cy="4653643"/>
          </a:xfrm>
          <a:prstGeom prst="rect">
            <a:avLst/>
          </a:prstGeom>
          <a:solidFill>
            <a:srgbClr val="FAFA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CaixaDeTexto 13"/>
          <p:cNvSpPr txBox="1"/>
          <p:nvPr/>
        </p:nvSpPr>
        <p:spPr>
          <a:xfrm>
            <a:off x="146959" y="10891586"/>
            <a:ext cx="3694340" cy="553998"/>
          </a:xfrm>
          <a:prstGeom prst="rect">
            <a:avLst/>
          </a:prstGeom>
          <a:noFill/>
        </p:spPr>
        <p:txBody>
          <a:bodyPr wrap="square" rtlCol="0">
            <a:spAutoFit/>
          </a:bodyPr>
          <a:lstStyle/>
          <a:p>
            <a:r>
              <a:rPr lang="pt-BR" sz="3000" b="1" dirty="0" smtClean="0">
                <a:solidFill>
                  <a:schemeClr val="bg1"/>
                </a:solidFill>
                <a:latin typeface="Adobe Arabic" panose="02040503050201020203" pitchFamily="18" charset="-78"/>
                <a:cs typeface="Adobe Arabic" panose="02040503050201020203" pitchFamily="18" charset="-78"/>
              </a:rPr>
              <a:t>REFERÊNCIAS</a:t>
            </a:r>
            <a:endParaRPr lang="pt-BR" sz="3000" b="1" dirty="0">
              <a:solidFill>
                <a:schemeClr val="bg1"/>
              </a:solidFill>
              <a:latin typeface="Adobe Arabic" panose="02040503050201020203" pitchFamily="18" charset="-78"/>
              <a:cs typeface="Adobe Arabic" panose="02040503050201020203" pitchFamily="18" charset="-78"/>
            </a:endParaRPr>
          </a:p>
        </p:txBody>
      </p:sp>
      <p:sp>
        <p:nvSpPr>
          <p:cNvPr id="13" name="Fluxograma: Terminação 12"/>
          <p:cNvSpPr/>
          <p:nvPr/>
        </p:nvSpPr>
        <p:spPr>
          <a:xfrm>
            <a:off x="5176157" y="11445584"/>
            <a:ext cx="1110345" cy="490602"/>
          </a:xfrm>
          <a:prstGeom prst="flowChartTerminator">
            <a:avLst/>
          </a:prstGeom>
          <a:solidFill>
            <a:srgbClr val="2144C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 name="CaixaDeTexto 16"/>
          <p:cNvSpPr txBox="1"/>
          <p:nvPr/>
        </p:nvSpPr>
        <p:spPr>
          <a:xfrm>
            <a:off x="5324131" y="11490830"/>
            <a:ext cx="1479779" cy="400110"/>
          </a:xfrm>
          <a:prstGeom prst="rect">
            <a:avLst/>
          </a:prstGeom>
          <a:noFill/>
        </p:spPr>
        <p:txBody>
          <a:bodyPr wrap="square" rtlCol="0">
            <a:spAutoFit/>
          </a:bodyPr>
          <a:lstStyle/>
          <a:p>
            <a:r>
              <a:rPr lang="pt-BR" sz="2000" b="1" dirty="0" smtClean="0">
                <a:solidFill>
                  <a:schemeClr val="bg1"/>
                </a:solidFill>
                <a:latin typeface="Adobe Arabic" panose="02040503050201020203" pitchFamily="18" charset="-78"/>
                <a:cs typeface="Adobe Arabic" panose="02040503050201020203" pitchFamily="18" charset="-78"/>
              </a:rPr>
              <a:t>INÍCIO</a:t>
            </a:r>
            <a:endParaRPr lang="pt-BR" sz="2000" b="1" dirty="0">
              <a:solidFill>
                <a:schemeClr val="bg1"/>
              </a:solidFill>
              <a:latin typeface="Adobe Arabic" panose="02040503050201020203" pitchFamily="18" charset="-78"/>
              <a:cs typeface="Adobe Arabic" panose="02040503050201020203" pitchFamily="18" charset="-78"/>
            </a:endParaRPr>
          </a:p>
        </p:txBody>
      </p:sp>
      <p:sp>
        <p:nvSpPr>
          <p:cNvPr id="18" name="Fluxograma: Terminação 17"/>
          <p:cNvSpPr/>
          <p:nvPr/>
        </p:nvSpPr>
        <p:spPr>
          <a:xfrm>
            <a:off x="642257" y="11445584"/>
            <a:ext cx="1110345" cy="490602"/>
          </a:xfrm>
          <a:prstGeom prst="flowChartTerminator">
            <a:avLst/>
          </a:prstGeom>
          <a:solidFill>
            <a:srgbClr val="2144C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 name="CaixaDeTexto 18"/>
          <p:cNvSpPr txBox="1"/>
          <p:nvPr/>
        </p:nvSpPr>
        <p:spPr>
          <a:xfrm>
            <a:off x="724915" y="11490830"/>
            <a:ext cx="1479779" cy="400110"/>
          </a:xfrm>
          <a:prstGeom prst="rect">
            <a:avLst/>
          </a:prstGeom>
          <a:noFill/>
        </p:spPr>
        <p:txBody>
          <a:bodyPr wrap="square" rtlCol="0">
            <a:spAutoFit/>
          </a:bodyPr>
          <a:lstStyle/>
          <a:p>
            <a:r>
              <a:rPr lang="pt-BR" sz="2000" b="1" dirty="0" smtClean="0">
                <a:solidFill>
                  <a:schemeClr val="bg1"/>
                </a:solidFill>
                <a:latin typeface="Adobe Arabic" panose="02040503050201020203" pitchFamily="18" charset="-78"/>
                <a:cs typeface="Adobe Arabic" panose="02040503050201020203" pitchFamily="18" charset="-78"/>
              </a:rPr>
              <a:t>VOLTAR</a:t>
            </a:r>
            <a:endParaRPr lang="pt-BR" sz="2000" b="1" dirty="0">
              <a:solidFill>
                <a:schemeClr val="bg1"/>
              </a:solidFill>
              <a:latin typeface="Adobe Arabic" panose="02040503050201020203" pitchFamily="18" charset="-78"/>
              <a:cs typeface="Adobe Arabic" panose="02040503050201020203" pitchFamily="18" charset="-78"/>
            </a:endParaRPr>
          </a:p>
        </p:txBody>
      </p:sp>
      <p:grpSp>
        <p:nvGrpSpPr>
          <p:cNvPr id="11" name="Grupo 10"/>
          <p:cNvGrpSpPr/>
          <p:nvPr/>
        </p:nvGrpSpPr>
        <p:grpSpPr>
          <a:xfrm>
            <a:off x="5176157" y="-3"/>
            <a:ext cx="4727121" cy="4653643"/>
            <a:chOff x="5216979" y="-1"/>
            <a:chExt cx="4727121" cy="4653643"/>
          </a:xfrm>
        </p:grpSpPr>
        <p:sp>
          <p:nvSpPr>
            <p:cNvPr id="15" name="Elipse 14"/>
            <p:cNvSpPr/>
            <p:nvPr/>
          </p:nvSpPr>
          <p:spPr>
            <a:xfrm>
              <a:off x="5216979" y="0"/>
              <a:ext cx="3282042" cy="3282042"/>
            </a:xfrm>
            <a:prstGeom prst="ellipse">
              <a:avLst/>
            </a:prstGeom>
            <a:solidFill>
              <a:srgbClr val="2144C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 name="Retângulo 15"/>
            <p:cNvSpPr/>
            <p:nvPr/>
          </p:nvSpPr>
          <p:spPr>
            <a:xfrm>
              <a:off x="6858000" y="-1"/>
              <a:ext cx="3086100" cy="4653643"/>
            </a:xfrm>
            <a:prstGeom prst="rect">
              <a:avLst/>
            </a:prstGeom>
            <a:solidFill>
              <a:srgbClr val="FAFA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12" name="CaixaDeTexto 11"/>
          <p:cNvSpPr txBox="1"/>
          <p:nvPr/>
        </p:nvSpPr>
        <p:spPr>
          <a:xfrm>
            <a:off x="4107150" y="1248604"/>
            <a:ext cx="3281015" cy="784830"/>
          </a:xfrm>
          <a:prstGeom prst="rect">
            <a:avLst/>
          </a:prstGeom>
          <a:noFill/>
        </p:spPr>
        <p:txBody>
          <a:bodyPr wrap="square" rtlCol="0">
            <a:spAutoFit/>
          </a:bodyPr>
          <a:lstStyle/>
          <a:p>
            <a:r>
              <a:rPr lang="pt-BR" sz="4500" dirty="0" smtClean="0">
                <a:solidFill>
                  <a:srgbClr val="2144C3"/>
                </a:solidFill>
                <a:latin typeface="Adobe Arabic" panose="02040503050201020203" pitchFamily="18" charset="-78"/>
                <a:cs typeface="Adobe Arabic" panose="02040503050201020203" pitchFamily="18" charset="-78"/>
              </a:rPr>
              <a:t>REFE</a:t>
            </a:r>
            <a:r>
              <a:rPr lang="pt-BR" sz="4500" b="1" dirty="0" smtClean="0">
                <a:solidFill>
                  <a:schemeClr val="bg1"/>
                </a:solidFill>
                <a:latin typeface="Adobe Arabic" panose="02040503050201020203" pitchFamily="18" charset="-78"/>
                <a:cs typeface="Adobe Arabic" panose="02040503050201020203" pitchFamily="18" charset="-78"/>
              </a:rPr>
              <a:t>RÊNCIA</a:t>
            </a:r>
            <a:endParaRPr lang="pt-BR" sz="4500" b="1" dirty="0">
              <a:solidFill>
                <a:schemeClr val="bg1"/>
              </a:solidFill>
              <a:latin typeface="Adobe Arabic" panose="02040503050201020203" pitchFamily="18" charset="-78"/>
              <a:cs typeface="Adobe Arabic" panose="02040503050201020203" pitchFamily="18" charset="-78"/>
            </a:endParaRPr>
          </a:p>
        </p:txBody>
      </p:sp>
      <p:sp>
        <p:nvSpPr>
          <p:cNvPr id="20" name="CaixaDeTexto 19"/>
          <p:cNvSpPr txBox="1"/>
          <p:nvPr/>
        </p:nvSpPr>
        <p:spPr>
          <a:xfrm>
            <a:off x="493858" y="3282039"/>
            <a:ext cx="5813309" cy="8710077"/>
          </a:xfrm>
          <a:prstGeom prst="rect">
            <a:avLst/>
          </a:prstGeom>
          <a:noFill/>
        </p:spPr>
        <p:txBody>
          <a:bodyPr wrap="square" rtlCol="0">
            <a:spAutoFit/>
          </a:bodyPr>
          <a:lstStyle/>
          <a:p>
            <a:pPr algn="just"/>
            <a:r>
              <a:rPr lang="pt-BR" sz="2800" dirty="0">
                <a:latin typeface="Adobe Arabic" panose="02040503050201020203" pitchFamily="18" charset="-78"/>
                <a:cs typeface="Adobe Arabic" panose="02040503050201020203" pitchFamily="18" charset="-78"/>
              </a:rPr>
              <a:t>- Brasil. Ministério da Saúde. Secretaria de Atenção à Saúde. Departamento de Ações Programáticas  Estratégicas. Direitos sexuais, direitos reprodutivos e métodos anticoncepcionais / Ministério da Saúde, Secretaria  de Atenção à Saúde, Departamento de Ações Programáticas Estratégicas. – Brasília: Ministério da Saúde, 2009. 52 p. : il. color. – (Série F. Comunicação e Educação em Saúde) (Série Direitos Sexuais e Direitos </a:t>
            </a:r>
          </a:p>
          <a:p>
            <a:pPr algn="just"/>
            <a:r>
              <a:rPr lang="pt-BR" sz="2800" dirty="0">
                <a:latin typeface="Adobe Arabic" panose="02040503050201020203" pitchFamily="18" charset="-78"/>
                <a:cs typeface="Adobe Arabic" panose="02040503050201020203" pitchFamily="18" charset="-78"/>
              </a:rPr>
              <a:t>Reprodutivos ; caderno n. 2)</a:t>
            </a:r>
          </a:p>
          <a:p>
            <a:pPr algn="just"/>
            <a:endParaRPr lang="pt-BR" sz="2800" dirty="0">
              <a:latin typeface="Adobe Arabic" panose="02040503050201020203" pitchFamily="18" charset="-78"/>
              <a:cs typeface="Adobe Arabic" panose="02040503050201020203" pitchFamily="18" charset="-78"/>
            </a:endParaRPr>
          </a:p>
          <a:p>
            <a:pPr algn="just"/>
            <a:r>
              <a:rPr lang="pt-BR" sz="2800" dirty="0">
                <a:latin typeface="Adobe Arabic" panose="02040503050201020203" pitchFamily="18" charset="-78"/>
                <a:cs typeface="Adobe Arabic" panose="02040503050201020203" pitchFamily="18" charset="-78"/>
              </a:rPr>
              <a:t>- Brasil. Ministério da Saúde. Secretaria de Atenção à Saúde</a:t>
            </a:r>
            <a:r>
              <a:rPr lang="pt-BR" sz="2800" dirty="0" smtClean="0">
                <a:latin typeface="Adobe Arabic" panose="02040503050201020203" pitchFamily="18" charset="-78"/>
                <a:cs typeface="Adobe Arabic" panose="02040503050201020203" pitchFamily="18" charset="-78"/>
              </a:rPr>
              <a:t>. Departamento </a:t>
            </a:r>
            <a:r>
              <a:rPr lang="pt-BR" sz="2800" dirty="0">
                <a:latin typeface="Adobe Arabic" panose="02040503050201020203" pitchFamily="18" charset="-78"/>
                <a:cs typeface="Adobe Arabic" panose="02040503050201020203" pitchFamily="18" charset="-78"/>
              </a:rPr>
              <a:t>de Atenção Básica.  Saúde da criança : ale itamento materno e alimentação complementar / Ministério da Saúde, Secretaria de Atenção à Saúde, Departamento de  Atenção Básica. – 2. ed. – Brasília : Ministério da Saúde, 2015.  184 p. : il. – (Cadernos de Atenção Básica ; n. 23) </a:t>
            </a:r>
          </a:p>
          <a:p>
            <a:pPr algn="just"/>
            <a:endParaRPr lang="pt-BR" sz="2800" dirty="0">
              <a:latin typeface="Adobe Arabic" panose="02040503050201020203" pitchFamily="18" charset="-78"/>
              <a:cs typeface="Adobe Arabic" panose="02040503050201020203" pitchFamily="18" charset="-78"/>
            </a:endParaRPr>
          </a:p>
          <a:p>
            <a:pPr algn="just"/>
            <a:endParaRPr lang="pt-BR" sz="2800" dirty="0">
              <a:latin typeface="Adobe Arabic" panose="02040503050201020203" pitchFamily="18" charset="-78"/>
              <a:cs typeface="Adobe Arabic" panose="02040503050201020203" pitchFamily="18" charset="-78"/>
            </a:endParaRPr>
          </a:p>
        </p:txBody>
      </p:sp>
    </p:spTree>
    <p:extLst>
      <p:ext uri="{BB962C8B-B14F-4D97-AF65-F5344CB8AC3E}">
        <p14:creationId xmlns:p14="http://schemas.microsoft.com/office/powerpoint/2010/main" val="3484394409"/>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upo 18"/>
          <p:cNvGrpSpPr/>
          <p:nvPr/>
        </p:nvGrpSpPr>
        <p:grpSpPr>
          <a:xfrm>
            <a:off x="5261884" y="104868"/>
            <a:ext cx="4727121" cy="4653643"/>
            <a:chOff x="5216979" y="-1"/>
            <a:chExt cx="4727121" cy="4653643"/>
          </a:xfrm>
        </p:grpSpPr>
        <p:sp>
          <p:nvSpPr>
            <p:cNvPr id="7" name="Elipse 6"/>
            <p:cNvSpPr/>
            <p:nvPr/>
          </p:nvSpPr>
          <p:spPr>
            <a:xfrm>
              <a:off x="5216979" y="0"/>
              <a:ext cx="3282042" cy="3282042"/>
            </a:xfrm>
            <a:prstGeom prst="ellipse">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rgbClr val="FF9999"/>
                </a:solidFill>
              </a:endParaRPr>
            </a:p>
          </p:txBody>
        </p:sp>
        <p:sp>
          <p:nvSpPr>
            <p:cNvPr id="8" name="Retângulo 7"/>
            <p:cNvSpPr/>
            <p:nvPr/>
          </p:nvSpPr>
          <p:spPr>
            <a:xfrm>
              <a:off x="6858000" y="-1"/>
              <a:ext cx="3086100" cy="4653643"/>
            </a:xfrm>
            <a:prstGeom prst="rect">
              <a:avLst/>
            </a:prstGeom>
            <a:solidFill>
              <a:srgbClr val="FAFA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rgbClr val="FF9999"/>
                </a:solidFill>
              </a:endParaRPr>
            </a:p>
          </p:txBody>
        </p:sp>
      </p:grpSp>
      <p:sp>
        <p:nvSpPr>
          <p:cNvPr id="12" name="CaixaDeTexto 11"/>
          <p:cNvSpPr txBox="1"/>
          <p:nvPr/>
        </p:nvSpPr>
        <p:spPr>
          <a:xfrm>
            <a:off x="1910443" y="1315003"/>
            <a:ext cx="5435721" cy="861774"/>
          </a:xfrm>
          <a:prstGeom prst="rect">
            <a:avLst/>
          </a:prstGeom>
          <a:noFill/>
        </p:spPr>
        <p:txBody>
          <a:bodyPr wrap="square" rtlCol="0">
            <a:spAutoFit/>
          </a:bodyPr>
          <a:lstStyle/>
          <a:p>
            <a:r>
              <a:rPr lang="pt-BR" sz="5000" dirty="0" smtClean="0">
                <a:solidFill>
                  <a:srgbClr val="FF9999"/>
                </a:solidFill>
                <a:latin typeface="Adobe Arabic" panose="02040503050201020203" pitchFamily="18" charset="-78"/>
                <a:cs typeface="Adobe Arabic" panose="02040503050201020203" pitchFamily="18" charset="-78"/>
              </a:rPr>
              <a:t>LEI DO </a:t>
            </a:r>
            <a:r>
              <a:rPr lang="pt-BR" sz="4000" b="1" dirty="0" smtClean="0">
                <a:solidFill>
                  <a:srgbClr val="FF9999"/>
                </a:solidFill>
                <a:latin typeface="Adobe Arabic" panose="02040503050201020203" pitchFamily="18" charset="-78"/>
                <a:cs typeface="Adobe Arabic" panose="02040503050201020203" pitchFamily="18" charset="-78"/>
              </a:rPr>
              <a:t>ACOMPA</a:t>
            </a:r>
            <a:r>
              <a:rPr lang="pt-BR" sz="4000" b="1" dirty="0" smtClean="0">
                <a:solidFill>
                  <a:schemeClr val="bg1"/>
                </a:solidFill>
                <a:latin typeface="Adobe Arabic" panose="02040503050201020203" pitchFamily="18" charset="-78"/>
                <a:cs typeface="Adobe Arabic" panose="02040503050201020203" pitchFamily="18" charset="-78"/>
              </a:rPr>
              <a:t>NHANTE</a:t>
            </a:r>
            <a:r>
              <a:rPr lang="pt-BR" sz="4000" b="1" dirty="0" smtClean="0">
                <a:solidFill>
                  <a:schemeClr val="bg1"/>
                </a:solidFill>
                <a:latin typeface="Adobe Arabic" panose="02040503050201020203" pitchFamily="18" charset="-78"/>
                <a:cs typeface="Adobe Arabic" panose="02040503050201020203" pitchFamily="18" charset="-78"/>
              </a:rPr>
              <a:t> </a:t>
            </a:r>
            <a:endParaRPr lang="pt-BR" sz="4000" b="1" dirty="0">
              <a:solidFill>
                <a:schemeClr val="bg1"/>
              </a:solidFill>
              <a:latin typeface="Adobe Arabic" panose="02040503050201020203" pitchFamily="18" charset="-78"/>
              <a:cs typeface="Adobe Arabic" panose="02040503050201020203" pitchFamily="18" charset="-78"/>
            </a:endParaRPr>
          </a:p>
        </p:txBody>
      </p:sp>
      <p:sp>
        <p:nvSpPr>
          <p:cNvPr id="36" name="Fluxograma: Terminação 35"/>
          <p:cNvSpPr/>
          <p:nvPr/>
        </p:nvSpPr>
        <p:spPr>
          <a:xfrm>
            <a:off x="5261884" y="11518371"/>
            <a:ext cx="1110345" cy="490602"/>
          </a:xfrm>
          <a:prstGeom prst="flowChartTerminator">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7" name="CaixaDeTexto 36"/>
          <p:cNvSpPr txBox="1"/>
          <p:nvPr/>
        </p:nvSpPr>
        <p:spPr>
          <a:xfrm>
            <a:off x="5345563" y="11531919"/>
            <a:ext cx="3384096" cy="477054"/>
          </a:xfrm>
          <a:prstGeom prst="rect">
            <a:avLst/>
          </a:prstGeom>
          <a:noFill/>
        </p:spPr>
        <p:txBody>
          <a:bodyPr wrap="square" rtlCol="0">
            <a:spAutoFit/>
          </a:bodyPr>
          <a:lstStyle/>
          <a:p>
            <a:r>
              <a:rPr lang="pt-BR" sz="2500" b="1" dirty="0" smtClean="0">
                <a:solidFill>
                  <a:schemeClr val="bg1"/>
                </a:solidFill>
                <a:latin typeface="Adobe Arabic" panose="02040503050201020203" pitchFamily="18" charset="-78"/>
                <a:cs typeface="Adobe Arabic" panose="02040503050201020203" pitchFamily="18" charset="-78"/>
              </a:rPr>
              <a:t>INÍCIO</a:t>
            </a:r>
            <a:endParaRPr lang="pt-BR" sz="2500" b="1" dirty="0">
              <a:solidFill>
                <a:schemeClr val="bg1"/>
              </a:solidFill>
              <a:latin typeface="Adobe Arabic" panose="02040503050201020203" pitchFamily="18" charset="-78"/>
              <a:cs typeface="Adobe Arabic" panose="02040503050201020203" pitchFamily="18" charset="-78"/>
            </a:endParaRPr>
          </a:p>
        </p:txBody>
      </p:sp>
      <p:sp>
        <p:nvSpPr>
          <p:cNvPr id="17" name="Fluxograma: Terminação 16"/>
          <p:cNvSpPr/>
          <p:nvPr/>
        </p:nvSpPr>
        <p:spPr>
          <a:xfrm>
            <a:off x="548370" y="11504823"/>
            <a:ext cx="1110345" cy="490602"/>
          </a:xfrm>
          <a:prstGeom prst="flowChartTerminator">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CaixaDeTexto 17"/>
          <p:cNvSpPr txBox="1"/>
          <p:nvPr/>
        </p:nvSpPr>
        <p:spPr>
          <a:xfrm>
            <a:off x="632049" y="11518371"/>
            <a:ext cx="3384096" cy="477054"/>
          </a:xfrm>
          <a:prstGeom prst="rect">
            <a:avLst/>
          </a:prstGeom>
          <a:noFill/>
        </p:spPr>
        <p:txBody>
          <a:bodyPr wrap="square" rtlCol="0">
            <a:spAutoFit/>
          </a:bodyPr>
          <a:lstStyle/>
          <a:p>
            <a:r>
              <a:rPr lang="pt-BR" sz="2500" b="1" dirty="0" smtClean="0">
                <a:solidFill>
                  <a:schemeClr val="bg1"/>
                </a:solidFill>
                <a:latin typeface="Adobe Arabic" panose="02040503050201020203" pitchFamily="18" charset="-78"/>
                <a:cs typeface="Adobe Arabic" panose="02040503050201020203" pitchFamily="18" charset="-78"/>
              </a:rPr>
              <a:t>INÍCIO</a:t>
            </a:r>
            <a:endParaRPr lang="pt-BR" sz="2500" b="1" dirty="0">
              <a:solidFill>
                <a:schemeClr val="bg1"/>
              </a:solidFill>
              <a:latin typeface="Adobe Arabic" panose="02040503050201020203" pitchFamily="18" charset="-78"/>
              <a:cs typeface="Adobe Arabic" panose="02040503050201020203" pitchFamily="18" charset="-78"/>
            </a:endParaRPr>
          </a:p>
        </p:txBody>
      </p:sp>
      <p:sp>
        <p:nvSpPr>
          <p:cNvPr id="20" name="Fluxograma: Terminação 19"/>
          <p:cNvSpPr/>
          <p:nvPr/>
        </p:nvSpPr>
        <p:spPr>
          <a:xfrm>
            <a:off x="548370" y="11504823"/>
            <a:ext cx="1110345" cy="490602"/>
          </a:xfrm>
          <a:prstGeom prst="flowChartTerminator">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2" name="CaixaDeTexto 21"/>
          <p:cNvSpPr txBox="1"/>
          <p:nvPr/>
        </p:nvSpPr>
        <p:spPr>
          <a:xfrm>
            <a:off x="512312" y="11531919"/>
            <a:ext cx="1182459" cy="477054"/>
          </a:xfrm>
          <a:prstGeom prst="rect">
            <a:avLst/>
          </a:prstGeom>
          <a:noFill/>
        </p:spPr>
        <p:txBody>
          <a:bodyPr wrap="square" rtlCol="0">
            <a:spAutoFit/>
          </a:bodyPr>
          <a:lstStyle/>
          <a:p>
            <a:r>
              <a:rPr lang="pt-BR" sz="2500" b="1" dirty="0" smtClean="0">
                <a:solidFill>
                  <a:schemeClr val="bg1"/>
                </a:solidFill>
                <a:latin typeface="Adobe Arabic" panose="02040503050201020203" pitchFamily="18" charset="-78"/>
                <a:cs typeface="Adobe Arabic" panose="02040503050201020203" pitchFamily="18" charset="-78"/>
              </a:rPr>
              <a:t>VOLTAR</a:t>
            </a:r>
            <a:endParaRPr lang="pt-BR" sz="2500" b="1" dirty="0">
              <a:solidFill>
                <a:schemeClr val="bg1"/>
              </a:solidFill>
              <a:latin typeface="Adobe Arabic" panose="02040503050201020203" pitchFamily="18" charset="-78"/>
              <a:cs typeface="Adobe Arabic" panose="02040503050201020203" pitchFamily="18" charset="-78"/>
            </a:endParaRPr>
          </a:p>
        </p:txBody>
      </p:sp>
      <p:sp>
        <p:nvSpPr>
          <p:cNvPr id="24" name="CaixaDeTexto 23"/>
          <p:cNvSpPr txBox="1"/>
          <p:nvPr/>
        </p:nvSpPr>
        <p:spPr>
          <a:xfrm>
            <a:off x="512312" y="3755291"/>
            <a:ext cx="5813309" cy="6093976"/>
          </a:xfrm>
          <a:prstGeom prst="rect">
            <a:avLst/>
          </a:prstGeom>
          <a:noFill/>
        </p:spPr>
        <p:txBody>
          <a:bodyPr wrap="square" rtlCol="0">
            <a:spAutoFit/>
          </a:bodyPr>
          <a:lstStyle/>
          <a:p>
            <a:pPr algn="just"/>
            <a:r>
              <a:rPr lang="pt-BR" sz="2600" dirty="0">
                <a:latin typeface="Adobe Arabic" panose="02040503050201020203" pitchFamily="18" charset="-78"/>
                <a:cs typeface="Adobe Arabic" panose="02040503050201020203" pitchFamily="18" charset="-78"/>
              </a:rPr>
              <a:t>A Lei Federal nº 11.108, de 07 de abril de 2005, mais conhecida como a Lei do Acompanhante, determina que os serviços de saúde do SUS, da  rede própria ou conveniada, são obrigados a permitir à gestante o direito a acompanhante durante todo o período de trabalho de parto, parto e pós-parto. A Lei determina que este acompanhante será indicado pela gestante, </a:t>
            </a:r>
            <a:r>
              <a:rPr lang="pt-BR" sz="2600" dirty="0" smtClean="0">
                <a:latin typeface="Adobe Arabic" panose="02040503050201020203" pitchFamily="18" charset="-78"/>
                <a:cs typeface="Adobe Arabic" panose="02040503050201020203" pitchFamily="18" charset="-78"/>
              </a:rPr>
              <a:t>podendo </a:t>
            </a:r>
            <a:r>
              <a:rPr lang="pt-BR" sz="2600" dirty="0">
                <a:latin typeface="Adobe Arabic" panose="02040503050201020203" pitchFamily="18" charset="-78"/>
                <a:cs typeface="Adobe Arabic" panose="02040503050201020203" pitchFamily="18" charset="-78"/>
              </a:rPr>
              <a:t>ser o pai do bebê, o parceiro atual, </a:t>
            </a:r>
            <a:r>
              <a:rPr lang="pt-BR" sz="2600" dirty="0" smtClean="0">
                <a:latin typeface="Adobe Arabic" panose="02040503050201020203" pitchFamily="18" charset="-78"/>
                <a:cs typeface="Adobe Arabic" panose="02040503050201020203" pitchFamily="18" charset="-78"/>
              </a:rPr>
              <a:t>a </a:t>
            </a:r>
            <a:r>
              <a:rPr lang="pt-BR" sz="2600" dirty="0">
                <a:latin typeface="Adobe Arabic" panose="02040503050201020203" pitchFamily="18" charset="-78"/>
                <a:cs typeface="Adobe Arabic" panose="02040503050201020203" pitchFamily="18" charset="-78"/>
              </a:rPr>
              <a:t>mãe, um(a) amigo(a), ou outra pessoa que a gestante escolher. A Lei do Acompanhante é válida para parto normal ou cesariana e a presença do(a) acompanhante (inclusive se este for adolescente) não pode ser impedida pelo hospital ou por qualquer membro da equipe de saúde, nem deve ser exigido que o(a) acompanhante tenha participado de alguma formação ou grupo.</a:t>
            </a:r>
          </a:p>
        </p:txBody>
      </p:sp>
    </p:spTree>
    <p:extLst>
      <p:ext uri="{BB962C8B-B14F-4D97-AF65-F5344CB8AC3E}">
        <p14:creationId xmlns:p14="http://schemas.microsoft.com/office/powerpoint/2010/main" val="69660729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tângulo 7"/>
          <p:cNvSpPr/>
          <p:nvPr/>
        </p:nvSpPr>
        <p:spPr>
          <a:xfrm>
            <a:off x="6858000" y="-1"/>
            <a:ext cx="3086100" cy="4653643"/>
          </a:xfrm>
          <a:prstGeom prst="rect">
            <a:avLst/>
          </a:prstGeom>
          <a:solidFill>
            <a:srgbClr val="FAFA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CaixaDeTexto 13"/>
          <p:cNvSpPr txBox="1"/>
          <p:nvPr/>
        </p:nvSpPr>
        <p:spPr>
          <a:xfrm>
            <a:off x="146959" y="10891586"/>
            <a:ext cx="3694340" cy="553998"/>
          </a:xfrm>
          <a:prstGeom prst="rect">
            <a:avLst/>
          </a:prstGeom>
          <a:noFill/>
        </p:spPr>
        <p:txBody>
          <a:bodyPr wrap="square" rtlCol="0">
            <a:spAutoFit/>
          </a:bodyPr>
          <a:lstStyle/>
          <a:p>
            <a:r>
              <a:rPr lang="pt-BR" sz="3000" b="1" dirty="0" smtClean="0">
                <a:solidFill>
                  <a:schemeClr val="bg1"/>
                </a:solidFill>
                <a:latin typeface="Adobe Arabic" panose="02040503050201020203" pitchFamily="18" charset="-78"/>
                <a:cs typeface="Adobe Arabic" panose="02040503050201020203" pitchFamily="18" charset="-78"/>
              </a:rPr>
              <a:t>REFERÊNCIAS</a:t>
            </a:r>
            <a:endParaRPr lang="pt-BR" sz="3000" b="1" dirty="0">
              <a:solidFill>
                <a:schemeClr val="bg1"/>
              </a:solidFill>
              <a:latin typeface="Adobe Arabic" panose="02040503050201020203" pitchFamily="18" charset="-78"/>
              <a:cs typeface="Adobe Arabic" panose="02040503050201020203" pitchFamily="18" charset="-78"/>
            </a:endParaRPr>
          </a:p>
        </p:txBody>
      </p:sp>
      <p:sp>
        <p:nvSpPr>
          <p:cNvPr id="13" name="Fluxograma: Terminação 12"/>
          <p:cNvSpPr/>
          <p:nvPr/>
        </p:nvSpPr>
        <p:spPr>
          <a:xfrm>
            <a:off x="5176157" y="11445584"/>
            <a:ext cx="1110345" cy="490602"/>
          </a:xfrm>
          <a:prstGeom prst="flowChartTerminator">
            <a:avLst/>
          </a:prstGeom>
          <a:solidFill>
            <a:srgbClr val="2144C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 name="CaixaDeTexto 16"/>
          <p:cNvSpPr txBox="1"/>
          <p:nvPr/>
        </p:nvSpPr>
        <p:spPr>
          <a:xfrm>
            <a:off x="5324131" y="11490830"/>
            <a:ext cx="1479779" cy="400110"/>
          </a:xfrm>
          <a:prstGeom prst="rect">
            <a:avLst/>
          </a:prstGeom>
          <a:noFill/>
        </p:spPr>
        <p:txBody>
          <a:bodyPr wrap="square" rtlCol="0">
            <a:spAutoFit/>
          </a:bodyPr>
          <a:lstStyle/>
          <a:p>
            <a:r>
              <a:rPr lang="pt-BR" sz="2000" b="1" dirty="0" smtClean="0">
                <a:solidFill>
                  <a:schemeClr val="bg1"/>
                </a:solidFill>
                <a:latin typeface="Adobe Arabic" panose="02040503050201020203" pitchFamily="18" charset="-78"/>
                <a:cs typeface="Adobe Arabic" panose="02040503050201020203" pitchFamily="18" charset="-78"/>
              </a:rPr>
              <a:t>INÍCIO</a:t>
            </a:r>
            <a:endParaRPr lang="pt-BR" sz="2000" b="1" dirty="0">
              <a:solidFill>
                <a:schemeClr val="bg1"/>
              </a:solidFill>
              <a:latin typeface="Adobe Arabic" panose="02040503050201020203" pitchFamily="18" charset="-78"/>
              <a:cs typeface="Adobe Arabic" panose="02040503050201020203" pitchFamily="18" charset="-78"/>
            </a:endParaRPr>
          </a:p>
        </p:txBody>
      </p:sp>
      <p:sp>
        <p:nvSpPr>
          <p:cNvPr id="18" name="Fluxograma: Terminação 17"/>
          <p:cNvSpPr/>
          <p:nvPr/>
        </p:nvSpPr>
        <p:spPr>
          <a:xfrm>
            <a:off x="642257" y="11445584"/>
            <a:ext cx="1110345" cy="490602"/>
          </a:xfrm>
          <a:prstGeom prst="flowChartTerminator">
            <a:avLst/>
          </a:prstGeom>
          <a:solidFill>
            <a:srgbClr val="2144C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 name="CaixaDeTexto 18"/>
          <p:cNvSpPr txBox="1"/>
          <p:nvPr/>
        </p:nvSpPr>
        <p:spPr>
          <a:xfrm>
            <a:off x="724915" y="11490830"/>
            <a:ext cx="1479779" cy="400110"/>
          </a:xfrm>
          <a:prstGeom prst="rect">
            <a:avLst/>
          </a:prstGeom>
          <a:noFill/>
        </p:spPr>
        <p:txBody>
          <a:bodyPr wrap="square" rtlCol="0">
            <a:spAutoFit/>
          </a:bodyPr>
          <a:lstStyle/>
          <a:p>
            <a:r>
              <a:rPr lang="pt-BR" sz="2000" b="1" dirty="0" smtClean="0">
                <a:solidFill>
                  <a:schemeClr val="bg1"/>
                </a:solidFill>
                <a:latin typeface="Adobe Arabic" panose="02040503050201020203" pitchFamily="18" charset="-78"/>
                <a:cs typeface="Adobe Arabic" panose="02040503050201020203" pitchFamily="18" charset="-78"/>
              </a:rPr>
              <a:t>VOLTAR</a:t>
            </a:r>
            <a:endParaRPr lang="pt-BR" sz="2000" b="1" dirty="0">
              <a:solidFill>
                <a:schemeClr val="bg1"/>
              </a:solidFill>
              <a:latin typeface="Adobe Arabic" panose="02040503050201020203" pitchFamily="18" charset="-78"/>
              <a:cs typeface="Adobe Arabic" panose="02040503050201020203" pitchFamily="18" charset="-78"/>
            </a:endParaRPr>
          </a:p>
        </p:txBody>
      </p:sp>
      <p:grpSp>
        <p:nvGrpSpPr>
          <p:cNvPr id="11" name="Grupo 10"/>
          <p:cNvGrpSpPr/>
          <p:nvPr/>
        </p:nvGrpSpPr>
        <p:grpSpPr>
          <a:xfrm>
            <a:off x="5176157" y="-3"/>
            <a:ext cx="4727121" cy="4653643"/>
            <a:chOff x="5216979" y="-1"/>
            <a:chExt cx="4727121" cy="4653643"/>
          </a:xfrm>
        </p:grpSpPr>
        <p:sp>
          <p:nvSpPr>
            <p:cNvPr id="15" name="Elipse 14"/>
            <p:cNvSpPr/>
            <p:nvPr/>
          </p:nvSpPr>
          <p:spPr>
            <a:xfrm>
              <a:off x="5216979" y="0"/>
              <a:ext cx="3282042" cy="3282042"/>
            </a:xfrm>
            <a:prstGeom prst="ellipse">
              <a:avLst/>
            </a:prstGeom>
            <a:solidFill>
              <a:srgbClr val="2144C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 name="Retângulo 15"/>
            <p:cNvSpPr/>
            <p:nvPr/>
          </p:nvSpPr>
          <p:spPr>
            <a:xfrm>
              <a:off x="6858000" y="-1"/>
              <a:ext cx="3086100" cy="4653643"/>
            </a:xfrm>
            <a:prstGeom prst="rect">
              <a:avLst/>
            </a:prstGeom>
            <a:solidFill>
              <a:srgbClr val="FAFA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12" name="CaixaDeTexto 11"/>
          <p:cNvSpPr txBox="1"/>
          <p:nvPr/>
        </p:nvSpPr>
        <p:spPr>
          <a:xfrm>
            <a:off x="4107150" y="1248604"/>
            <a:ext cx="3281015" cy="784830"/>
          </a:xfrm>
          <a:prstGeom prst="rect">
            <a:avLst/>
          </a:prstGeom>
          <a:noFill/>
        </p:spPr>
        <p:txBody>
          <a:bodyPr wrap="square" rtlCol="0">
            <a:spAutoFit/>
          </a:bodyPr>
          <a:lstStyle/>
          <a:p>
            <a:r>
              <a:rPr lang="pt-BR" sz="4500" dirty="0" smtClean="0">
                <a:solidFill>
                  <a:srgbClr val="2144C3"/>
                </a:solidFill>
                <a:latin typeface="Adobe Arabic" panose="02040503050201020203" pitchFamily="18" charset="-78"/>
                <a:cs typeface="Adobe Arabic" panose="02040503050201020203" pitchFamily="18" charset="-78"/>
              </a:rPr>
              <a:t>REFE</a:t>
            </a:r>
            <a:r>
              <a:rPr lang="pt-BR" sz="4500" b="1" dirty="0" smtClean="0">
                <a:solidFill>
                  <a:schemeClr val="bg1"/>
                </a:solidFill>
                <a:latin typeface="Adobe Arabic" panose="02040503050201020203" pitchFamily="18" charset="-78"/>
                <a:cs typeface="Adobe Arabic" panose="02040503050201020203" pitchFamily="18" charset="-78"/>
              </a:rPr>
              <a:t>RÊNCIA</a:t>
            </a:r>
            <a:endParaRPr lang="pt-BR" sz="4500" b="1" dirty="0">
              <a:solidFill>
                <a:schemeClr val="bg1"/>
              </a:solidFill>
              <a:latin typeface="Adobe Arabic" panose="02040503050201020203" pitchFamily="18" charset="-78"/>
              <a:cs typeface="Adobe Arabic" panose="02040503050201020203" pitchFamily="18" charset="-78"/>
            </a:endParaRPr>
          </a:p>
        </p:txBody>
      </p:sp>
      <p:sp>
        <p:nvSpPr>
          <p:cNvPr id="20" name="CaixaDeTexto 19"/>
          <p:cNvSpPr txBox="1"/>
          <p:nvPr/>
        </p:nvSpPr>
        <p:spPr>
          <a:xfrm>
            <a:off x="493858" y="3282039"/>
            <a:ext cx="5813309" cy="4401205"/>
          </a:xfrm>
          <a:prstGeom prst="rect">
            <a:avLst/>
          </a:prstGeom>
          <a:noFill/>
        </p:spPr>
        <p:txBody>
          <a:bodyPr wrap="square" rtlCol="0">
            <a:spAutoFit/>
          </a:bodyPr>
          <a:lstStyle/>
          <a:p>
            <a:pPr algn="just"/>
            <a:endParaRPr lang="pt-BR" sz="2800" dirty="0">
              <a:latin typeface="Adobe Arabic" panose="02040503050201020203" pitchFamily="18" charset="-78"/>
              <a:cs typeface="Adobe Arabic" panose="02040503050201020203" pitchFamily="18" charset="-78"/>
            </a:endParaRPr>
          </a:p>
          <a:p>
            <a:pPr algn="just"/>
            <a:r>
              <a:rPr lang="pt-BR" sz="2800" dirty="0">
                <a:latin typeface="Adobe Arabic" panose="02040503050201020203" pitchFamily="18" charset="-78"/>
                <a:cs typeface="Adobe Arabic" panose="02040503050201020203" pitchFamily="18" charset="-78"/>
              </a:rPr>
              <a:t>- Brasil. Secretaria de Atenção à Saúde. </a:t>
            </a:r>
            <a:r>
              <a:rPr lang="pt-BR" sz="2800" dirty="0" smtClean="0">
                <a:latin typeface="Adobe Arabic" panose="02040503050201020203" pitchFamily="18" charset="-78"/>
                <a:cs typeface="Adobe Arabic" panose="02040503050201020203" pitchFamily="18" charset="-78"/>
              </a:rPr>
              <a:t>Departamento </a:t>
            </a:r>
            <a:r>
              <a:rPr lang="pt-BR" sz="2800" dirty="0">
                <a:latin typeface="Adobe Arabic" panose="02040503050201020203" pitchFamily="18" charset="-78"/>
                <a:cs typeface="Adobe Arabic" panose="02040503050201020203" pitchFamily="18" charset="-78"/>
              </a:rPr>
              <a:t>de Ações Programáticas </a:t>
            </a:r>
            <a:r>
              <a:rPr lang="pt-BR" sz="2800" dirty="0" smtClean="0">
                <a:latin typeface="Adobe Arabic" panose="02040503050201020203" pitchFamily="18" charset="-78"/>
                <a:cs typeface="Adobe Arabic" panose="02040503050201020203" pitchFamily="18" charset="-78"/>
              </a:rPr>
              <a:t>Estratégicas</a:t>
            </a:r>
            <a:r>
              <a:rPr lang="pt-BR" sz="2800" dirty="0">
                <a:latin typeface="Adobe Arabic" panose="02040503050201020203" pitchFamily="18" charset="-78"/>
                <a:cs typeface="Adobe Arabic" panose="02040503050201020203" pitchFamily="18" charset="-78"/>
              </a:rPr>
              <a:t>. Guia do pré-natal do parceiro </a:t>
            </a:r>
            <a:r>
              <a:rPr lang="pt-BR" sz="2800" dirty="0" smtClean="0">
                <a:latin typeface="Adobe Arabic" panose="02040503050201020203" pitchFamily="18" charset="-78"/>
                <a:cs typeface="Adobe Arabic" panose="02040503050201020203" pitchFamily="18" charset="-78"/>
              </a:rPr>
              <a:t>para </a:t>
            </a:r>
            <a:r>
              <a:rPr lang="pt-BR" sz="2800" dirty="0">
                <a:latin typeface="Adobe Arabic" panose="02040503050201020203" pitchFamily="18" charset="-78"/>
                <a:cs typeface="Adobe Arabic" panose="02040503050201020203" pitchFamily="18" charset="-78"/>
              </a:rPr>
              <a:t>profissionais </a:t>
            </a:r>
            <a:r>
              <a:rPr lang="pt-BR" sz="2800" dirty="0" smtClean="0">
                <a:latin typeface="Adobe Arabic" panose="02040503050201020203" pitchFamily="18" charset="-78"/>
                <a:cs typeface="Adobe Arabic" panose="02040503050201020203" pitchFamily="18" charset="-78"/>
              </a:rPr>
              <a:t>de Saúde </a:t>
            </a:r>
            <a:r>
              <a:rPr lang="pt-BR" sz="2800" dirty="0">
                <a:latin typeface="Adobe Arabic" panose="02040503050201020203" pitchFamily="18" charset="-78"/>
                <a:cs typeface="Adobe Arabic" panose="02040503050201020203" pitchFamily="18" charset="-78"/>
              </a:rPr>
              <a:t>/ Ministério da </a:t>
            </a:r>
            <a:r>
              <a:rPr lang="pt-BR" sz="2800" dirty="0" smtClean="0">
                <a:latin typeface="Adobe Arabic" panose="02040503050201020203" pitchFamily="18" charset="-78"/>
                <a:cs typeface="Adobe Arabic" panose="02040503050201020203" pitchFamily="18" charset="-78"/>
              </a:rPr>
              <a:t>Saúde</a:t>
            </a:r>
            <a:r>
              <a:rPr lang="pt-BR" sz="2800" dirty="0">
                <a:latin typeface="Adobe Arabic" panose="02040503050201020203" pitchFamily="18" charset="-78"/>
                <a:cs typeface="Adobe Arabic" panose="02040503050201020203" pitchFamily="18" charset="-78"/>
              </a:rPr>
              <a:t>, Secretaria de Atenção à Saúde, </a:t>
            </a:r>
            <a:r>
              <a:rPr lang="pt-BR" sz="2800" dirty="0" smtClean="0">
                <a:latin typeface="Adobe Arabic" panose="02040503050201020203" pitchFamily="18" charset="-78"/>
                <a:cs typeface="Adobe Arabic" panose="02040503050201020203" pitchFamily="18" charset="-78"/>
              </a:rPr>
              <a:t>Departamento </a:t>
            </a:r>
            <a:r>
              <a:rPr lang="pt-BR" sz="2800" dirty="0">
                <a:latin typeface="Adobe Arabic" panose="02040503050201020203" pitchFamily="18" charset="-78"/>
                <a:cs typeface="Adobe Arabic" panose="02040503050201020203" pitchFamily="18" charset="-78"/>
              </a:rPr>
              <a:t>de Ações Programáticas </a:t>
            </a:r>
            <a:r>
              <a:rPr lang="pt-BR" sz="2800" dirty="0" smtClean="0">
                <a:latin typeface="Adobe Arabic" panose="02040503050201020203" pitchFamily="18" charset="-78"/>
                <a:cs typeface="Adobe Arabic" panose="02040503050201020203" pitchFamily="18" charset="-78"/>
              </a:rPr>
              <a:t>Estratégicas</a:t>
            </a:r>
            <a:r>
              <a:rPr lang="pt-BR" sz="2800" dirty="0">
                <a:latin typeface="Adobe Arabic" panose="02040503050201020203" pitchFamily="18" charset="-78"/>
                <a:cs typeface="Adobe Arabic" panose="02040503050201020203" pitchFamily="18" charset="-78"/>
              </a:rPr>
              <a:t>. – Brasília : Ministério da </a:t>
            </a:r>
            <a:r>
              <a:rPr lang="it-IT" sz="2800" dirty="0" smtClean="0">
                <a:latin typeface="Adobe Arabic" panose="02040503050201020203" pitchFamily="18" charset="-78"/>
                <a:cs typeface="Adobe Arabic" panose="02040503050201020203" pitchFamily="18" charset="-78"/>
              </a:rPr>
              <a:t>Saúde</a:t>
            </a:r>
            <a:r>
              <a:rPr lang="it-IT" sz="2800" dirty="0">
                <a:latin typeface="Adobe Arabic" panose="02040503050201020203" pitchFamily="18" charset="-78"/>
                <a:cs typeface="Adobe Arabic" panose="02040503050201020203" pitchFamily="18" charset="-78"/>
              </a:rPr>
              <a:t>, 2018. 56 p. : il.</a:t>
            </a:r>
          </a:p>
          <a:p>
            <a:pPr algn="just"/>
            <a:endParaRPr lang="pt-BR" sz="2800" dirty="0">
              <a:latin typeface="Adobe Arabic" panose="02040503050201020203" pitchFamily="18" charset="-78"/>
              <a:cs typeface="Adobe Arabic" panose="02040503050201020203" pitchFamily="18" charset="-78"/>
            </a:endParaRPr>
          </a:p>
          <a:p>
            <a:pPr algn="just"/>
            <a:endParaRPr lang="pt-BR" sz="2800" dirty="0">
              <a:latin typeface="Adobe Arabic" panose="02040503050201020203" pitchFamily="18" charset="-78"/>
              <a:cs typeface="Adobe Arabic" panose="02040503050201020203" pitchFamily="18" charset="-78"/>
            </a:endParaRPr>
          </a:p>
        </p:txBody>
      </p:sp>
    </p:spTree>
    <p:extLst>
      <p:ext uri="{BB962C8B-B14F-4D97-AF65-F5344CB8AC3E}">
        <p14:creationId xmlns:p14="http://schemas.microsoft.com/office/powerpoint/2010/main" val="181353653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p:cNvPicPr>
            <a:picLocks noChangeAspect="1"/>
          </p:cNvPicPr>
          <p:nvPr/>
        </p:nvPicPr>
        <p:blipFill>
          <a:blip r:embed="rId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flipH="1">
            <a:off x="1845129" y="4653642"/>
            <a:ext cx="5012871" cy="7548794"/>
          </a:xfrm>
          <a:prstGeom prst="rect">
            <a:avLst/>
          </a:prstGeom>
          <a:noFill/>
        </p:spPr>
      </p:pic>
      <p:sp>
        <p:nvSpPr>
          <p:cNvPr id="20" name="Fluxograma: Terminação 19"/>
          <p:cNvSpPr/>
          <p:nvPr/>
        </p:nvSpPr>
        <p:spPr>
          <a:xfrm>
            <a:off x="-32659" y="7674173"/>
            <a:ext cx="3102429" cy="582554"/>
          </a:xfrm>
          <a:prstGeom prst="flowChartTerminator">
            <a:avLst/>
          </a:prstGeom>
          <a:solidFill>
            <a:srgbClr val="2144C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Fluxograma: Terminação 12"/>
          <p:cNvSpPr/>
          <p:nvPr/>
        </p:nvSpPr>
        <p:spPr>
          <a:xfrm>
            <a:off x="-32659" y="6211297"/>
            <a:ext cx="3102429" cy="611111"/>
          </a:xfrm>
          <a:prstGeom prst="flowChartTerminator">
            <a:avLst/>
          </a:prstGeom>
          <a:solidFill>
            <a:srgbClr val="2144C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 name="Fluxograma: Terminação 16"/>
          <p:cNvSpPr/>
          <p:nvPr/>
        </p:nvSpPr>
        <p:spPr>
          <a:xfrm>
            <a:off x="-32659" y="6943009"/>
            <a:ext cx="3102429" cy="611111"/>
          </a:xfrm>
          <a:prstGeom prst="flowChartTerminator">
            <a:avLst/>
          </a:prstGeom>
          <a:solidFill>
            <a:srgbClr val="2144C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Fluxograma: Terminação 17"/>
          <p:cNvSpPr/>
          <p:nvPr/>
        </p:nvSpPr>
        <p:spPr>
          <a:xfrm>
            <a:off x="-32659" y="8404092"/>
            <a:ext cx="3102429" cy="611111"/>
          </a:xfrm>
          <a:prstGeom prst="flowChartTerminator">
            <a:avLst/>
          </a:prstGeom>
          <a:solidFill>
            <a:srgbClr val="2144C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nvGrpSpPr>
          <p:cNvPr id="19" name="Grupo 18"/>
          <p:cNvGrpSpPr/>
          <p:nvPr/>
        </p:nvGrpSpPr>
        <p:grpSpPr>
          <a:xfrm>
            <a:off x="5216979" y="-1"/>
            <a:ext cx="4727121" cy="4653643"/>
            <a:chOff x="5216979" y="-1"/>
            <a:chExt cx="4727121" cy="4653643"/>
          </a:xfrm>
        </p:grpSpPr>
        <p:sp>
          <p:nvSpPr>
            <p:cNvPr id="7" name="Elipse 6"/>
            <p:cNvSpPr/>
            <p:nvPr/>
          </p:nvSpPr>
          <p:spPr>
            <a:xfrm>
              <a:off x="5216979" y="0"/>
              <a:ext cx="3282042" cy="3282042"/>
            </a:xfrm>
            <a:prstGeom prst="ellipse">
              <a:avLst/>
            </a:prstGeom>
            <a:solidFill>
              <a:srgbClr val="2144C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Retângulo 7"/>
            <p:cNvSpPr/>
            <p:nvPr/>
          </p:nvSpPr>
          <p:spPr>
            <a:xfrm>
              <a:off x="6858000" y="-1"/>
              <a:ext cx="3086100" cy="4653643"/>
            </a:xfrm>
            <a:prstGeom prst="rect">
              <a:avLst/>
            </a:prstGeom>
            <a:solidFill>
              <a:srgbClr val="FAFA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12" name="CaixaDeTexto 11"/>
          <p:cNvSpPr txBox="1"/>
          <p:nvPr/>
        </p:nvSpPr>
        <p:spPr>
          <a:xfrm>
            <a:off x="2698299" y="1204476"/>
            <a:ext cx="7160077" cy="861774"/>
          </a:xfrm>
          <a:prstGeom prst="rect">
            <a:avLst/>
          </a:prstGeom>
          <a:noFill/>
        </p:spPr>
        <p:txBody>
          <a:bodyPr wrap="square" rtlCol="0">
            <a:spAutoFit/>
          </a:bodyPr>
          <a:lstStyle/>
          <a:p>
            <a:r>
              <a:rPr lang="pt-BR" sz="5000" dirty="0" smtClean="0">
                <a:solidFill>
                  <a:srgbClr val="2144C3"/>
                </a:solidFill>
                <a:latin typeface="Adobe Arabic" panose="02040503050201020203" pitchFamily="18" charset="-78"/>
                <a:cs typeface="Adobe Arabic" panose="02040503050201020203" pitchFamily="18" charset="-78"/>
              </a:rPr>
              <a:t>SAÚDE DO </a:t>
            </a:r>
            <a:r>
              <a:rPr lang="pt-BR" sz="4000" b="1" dirty="0">
                <a:solidFill>
                  <a:schemeClr val="bg1"/>
                </a:solidFill>
                <a:latin typeface="Adobe Arabic" panose="02040503050201020203" pitchFamily="18" charset="-78"/>
                <a:cs typeface="Adobe Arabic" panose="02040503050201020203" pitchFamily="18" charset="-78"/>
              </a:rPr>
              <a:t>HOMEM</a:t>
            </a:r>
          </a:p>
        </p:txBody>
      </p:sp>
      <p:sp>
        <p:nvSpPr>
          <p:cNvPr id="15" name="Fluxograma: Terminação 14"/>
          <p:cNvSpPr/>
          <p:nvPr/>
        </p:nvSpPr>
        <p:spPr>
          <a:xfrm>
            <a:off x="0" y="9135804"/>
            <a:ext cx="3102429" cy="611111"/>
          </a:xfrm>
          <a:prstGeom prst="flowChartTerminator">
            <a:avLst/>
          </a:prstGeom>
          <a:solidFill>
            <a:srgbClr val="2144C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 name="Fluxograma: Terminação 15"/>
          <p:cNvSpPr/>
          <p:nvPr/>
        </p:nvSpPr>
        <p:spPr>
          <a:xfrm>
            <a:off x="0" y="9866968"/>
            <a:ext cx="3102429" cy="582554"/>
          </a:xfrm>
          <a:prstGeom prst="flowChartTerminator">
            <a:avLst/>
          </a:prstGeom>
          <a:solidFill>
            <a:srgbClr val="2144C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1" name="Fluxograma: Terminação 20"/>
          <p:cNvSpPr/>
          <p:nvPr/>
        </p:nvSpPr>
        <p:spPr>
          <a:xfrm>
            <a:off x="-32659" y="4033439"/>
            <a:ext cx="3102429" cy="611111"/>
          </a:xfrm>
          <a:prstGeom prst="flowChartTerminator">
            <a:avLst/>
          </a:prstGeom>
          <a:solidFill>
            <a:srgbClr val="2144C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 name="Fluxograma: Terminação 22"/>
          <p:cNvSpPr/>
          <p:nvPr/>
        </p:nvSpPr>
        <p:spPr>
          <a:xfrm>
            <a:off x="0" y="4762274"/>
            <a:ext cx="3102429" cy="611111"/>
          </a:xfrm>
          <a:prstGeom prst="flowChartTerminator">
            <a:avLst/>
          </a:prstGeom>
          <a:solidFill>
            <a:srgbClr val="2144C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4" name="Fluxograma: Terminação 23"/>
          <p:cNvSpPr/>
          <p:nvPr/>
        </p:nvSpPr>
        <p:spPr>
          <a:xfrm>
            <a:off x="-32659" y="5508142"/>
            <a:ext cx="3102429" cy="582554"/>
          </a:xfrm>
          <a:prstGeom prst="flowChartTerminator">
            <a:avLst/>
          </a:prstGeom>
          <a:solidFill>
            <a:srgbClr val="2144C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5" name="Fluxograma: Terminação 24"/>
          <p:cNvSpPr/>
          <p:nvPr/>
        </p:nvSpPr>
        <p:spPr>
          <a:xfrm>
            <a:off x="-32659" y="3319473"/>
            <a:ext cx="3102429" cy="611111"/>
          </a:xfrm>
          <a:prstGeom prst="flowChartTerminator">
            <a:avLst/>
          </a:prstGeom>
          <a:solidFill>
            <a:srgbClr val="2144C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6" name="CaixaDeTexto 25"/>
          <p:cNvSpPr txBox="1"/>
          <p:nvPr/>
        </p:nvSpPr>
        <p:spPr>
          <a:xfrm>
            <a:off x="0" y="3392932"/>
            <a:ext cx="3384096" cy="477054"/>
          </a:xfrm>
          <a:prstGeom prst="rect">
            <a:avLst/>
          </a:prstGeom>
          <a:noFill/>
        </p:spPr>
        <p:txBody>
          <a:bodyPr wrap="square" rtlCol="0">
            <a:spAutoFit/>
          </a:bodyPr>
          <a:lstStyle/>
          <a:p>
            <a:r>
              <a:rPr lang="pt-BR" sz="2500" b="1" dirty="0" smtClean="0">
                <a:solidFill>
                  <a:schemeClr val="bg1"/>
                </a:solidFill>
                <a:latin typeface="Adobe Arabic" panose="02040503050201020203" pitchFamily="18" charset="-78"/>
                <a:cs typeface="Adobe Arabic" panose="02040503050201020203" pitchFamily="18" charset="-78"/>
              </a:rPr>
              <a:t>PRÉ-NATAL CONCEITO</a:t>
            </a:r>
            <a:endParaRPr lang="pt-BR" sz="2500" b="1" dirty="0">
              <a:solidFill>
                <a:schemeClr val="bg1"/>
              </a:solidFill>
              <a:latin typeface="Adobe Arabic" panose="02040503050201020203" pitchFamily="18" charset="-78"/>
              <a:cs typeface="Adobe Arabic" panose="02040503050201020203" pitchFamily="18" charset="-78"/>
            </a:endParaRPr>
          </a:p>
        </p:txBody>
      </p:sp>
      <p:sp>
        <p:nvSpPr>
          <p:cNvPr id="27" name="CaixaDeTexto 26"/>
          <p:cNvSpPr txBox="1"/>
          <p:nvPr/>
        </p:nvSpPr>
        <p:spPr>
          <a:xfrm>
            <a:off x="14285" y="4088713"/>
            <a:ext cx="3384096" cy="477054"/>
          </a:xfrm>
          <a:prstGeom prst="rect">
            <a:avLst/>
          </a:prstGeom>
          <a:noFill/>
        </p:spPr>
        <p:txBody>
          <a:bodyPr wrap="square" rtlCol="0">
            <a:spAutoFit/>
          </a:bodyPr>
          <a:lstStyle/>
          <a:p>
            <a:r>
              <a:rPr lang="pt-BR" sz="2500" b="1" dirty="0" smtClean="0">
                <a:solidFill>
                  <a:schemeClr val="bg1"/>
                </a:solidFill>
                <a:latin typeface="Adobe Arabic" panose="02040503050201020203" pitchFamily="18" charset="-78"/>
                <a:cs typeface="Adobe Arabic" panose="02040503050201020203" pitchFamily="18" charset="-78"/>
              </a:rPr>
              <a:t>AGENDA PRÉ-NATAL</a:t>
            </a:r>
            <a:endParaRPr lang="pt-BR" sz="2500" b="1" dirty="0">
              <a:solidFill>
                <a:schemeClr val="bg1"/>
              </a:solidFill>
              <a:latin typeface="Adobe Arabic" panose="02040503050201020203" pitchFamily="18" charset="-78"/>
              <a:cs typeface="Adobe Arabic" panose="02040503050201020203" pitchFamily="18" charset="-78"/>
            </a:endParaRPr>
          </a:p>
        </p:txBody>
      </p:sp>
      <p:sp>
        <p:nvSpPr>
          <p:cNvPr id="28" name="CaixaDeTexto 27"/>
          <p:cNvSpPr txBox="1"/>
          <p:nvPr/>
        </p:nvSpPr>
        <p:spPr>
          <a:xfrm>
            <a:off x="14285" y="4853234"/>
            <a:ext cx="3384096" cy="477054"/>
          </a:xfrm>
          <a:prstGeom prst="rect">
            <a:avLst/>
          </a:prstGeom>
          <a:noFill/>
        </p:spPr>
        <p:txBody>
          <a:bodyPr wrap="square" rtlCol="0">
            <a:spAutoFit/>
          </a:bodyPr>
          <a:lstStyle/>
          <a:p>
            <a:r>
              <a:rPr lang="pt-BR" sz="2500" b="1" dirty="0" smtClean="0">
                <a:solidFill>
                  <a:schemeClr val="bg1"/>
                </a:solidFill>
                <a:latin typeface="Adobe Arabic" panose="02040503050201020203" pitchFamily="18" charset="-78"/>
                <a:cs typeface="Adobe Arabic" panose="02040503050201020203" pitchFamily="18" charset="-78"/>
              </a:rPr>
              <a:t>EXAMES NO PRÉ-NATAL</a:t>
            </a:r>
            <a:endParaRPr lang="pt-BR" sz="2500" b="1" dirty="0">
              <a:solidFill>
                <a:schemeClr val="bg1"/>
              </a:solidFill>
              <a:latin typeface="Adobe Arabic" panose="02040503050201020203" pitchFamily="18" charset="-78"/>
              <a:cs typeface="Adobe Arabic" panose="02040503050201020203" pitchFamily="18" charset="-78"/>
            </a:endParaRPr>
          </a:p>
        </p:txBody>
      </p:sp>
      <p:sp>
        <p:nvSpPr>
          <p:cNvPr id="29" name="CaixaDeTexto 28"/>
          <p:cNvSpPr txBox="1"/>
          <p:nvPr/>
        </p:nvSpPr>
        <p:spPr>
          <a:xfrm>
            <a:off x="14285" y="5556389"/>
            <a:ext cx="3384096" cy="477054"/>
          </a:xfrm>
          <a:prstGeom prst="rect">
            <a:avLst/>
          </a:prstGeom>
          <a:noFill/>
        </p:spPr>
        <p:txBody>
          <a:bodyPr wrap="square" rtlCol="0">
            <a:spAutoFit/>
          </a:bodyPr>
          <a:lstStyle/>
          <a:p>
            <a:r>
              <a:rPr lang="pt-BR" sz="2500" b="1" dirty="0" smtClean="0">
                <a:solidFill>
                  <a:schemeClr val="bg1"/>
                </a:solidFill>
                <a:latin typeface="Adobe Arabic" panose="02040503050201020203" pitchFamily="18" charset="-78"/>
                <a:cs typeface="Adobe Arabic" panose="02040503050201020203" pitchFamily="18" charset="-78"/>
              </a:rPr>
              <a:t>CALENDÁRIO VACINAL</a:t>
            </a:r>
            <a:endParaRPr lang="pt-BR" sz="2500" b="1" dirty="0">
              <a:solidFill>
                <a:schemeClr val="bg1"/>
              </a:solidFill>
              <a:latin typeface="Adobe Arabic" panose="02040503050201020203" pitchFamily="18" charset="-78"/>
              <a:cs typeface="Adobe Arabic" panose="02040503050201020203" pitchFamily="18" charset="-78"/>
            </a:endParaRPr>
          </a:p>
        </p:txBody>
      </p:sp>
      <p:sp>
        <p:nvSpPr>
          <p:cNvPr id="30" name="CaixaDeTexto 29"/>
          <p:cNvSpPr txBox="1"/>
          <p:nvPr/>
        </p:nvSpPr>
        <p:spPr>
          <a:xfrm>
            <a:off x="0" y="6249629"/>
            <a:ext cx="3384096" cy="477054"/>
          </a:xfrm>
          <a:prstGeom prst="rect">
            <a:avLst/>
          </a:prstGeom>
          <a:noFill/>
        </p:spPr>
        <p:txBody>
          <a:bodyPr wrap="square" rtlCol="0">
            <a:spAutoFit/>
          </a:bodyPr>
          <a:lstStyle/>
          <a:p>
            <a:r>
              <a:rPr lang="pt-BR" sz="2500" b="1" dirty="0" smtClean="0">
                <a:solidFill>
                  <a:schemeClr val="bg1"/>
                </a:solidFill>
                <a:latin typeface="Adobe Arabic" panose="02040503050201020203" pitchFamily="18" charset="-78"/>
                <a:cs typeface="Adobe Arabic" panose="02040503050201020203" pitchFamily="18" charset="-78"/>
              </a:rPr>
              <a:t>HIGIENIZAÇÃO DO PÊNIS</a:t>
            </a:r>
            <a:endParaRPr lang="pt-BR" sz="2500" b="1" dirty="0">
              <a:solidFill>
                <a:schemeClr val="bg1"/>
              </a:solidFill>
              <a:latin typeface="Adobe Arabic" panose="02040503050201020203" pitchFamily="18" charset="-78"/>
              <a:cs typeface="Adobe Arabic" panose="02040503050201020203" pitchFamily="18" charset="-78"/>
            </a:endParaRPr>
          </a:p>
        </p:txBody>
      </p:sp>
      <p:sp>
        <p:nvSpPr>
          <p:cNvPr id="31" name="CaixaDeTexto 30"/>
          <p:cNvSpPr txBox="1"/>
          <p:nvPr/>
        </p:nvSpPr>
        <p:spPr>
          <a:xfrm>
            <a:off x="0" y="7006355"/>
            <a:ext cx="3384096" cy="477054"/>
          </a:xfrm>
          <a:prstGeom prst="rect">
            <a:avLst/>
          </a:prstGeom>
          <a:noFill/>
        </p:spPr>
        <p:txBody>
          <a:bodyPr wrap="square" rtlCol="0">
            <a:spAutoFit/>
          </a:bodyPr>
          <a:lstStyle/>
          <a:p>
            <a:r>
              <a:rPr lang="pt-BR" sz="2500" b="1" dirty="0" smtClean="0">
                <a:solidFill>
                  <a:schemeClr val="bg1"/>
                </a:solidFill>
                <a:latin typeface="Adobe Arabic" panose="02040503050201020203" pitchFamily="18" charset="-78"/>
                <a:cs typeface="Adobe Arabic" panose="02040503050201020203" pitchFamily="18" charset="-78"/>
              </a:rPr>
              <a:t>PROSTATA</a:t>
            </a:r>
            <a:endParaRPr lang="pt-BR" sz="2500" b="1" dirty="0">
              <a:solidFill>
                <a:schemeClr val="bg1"/>
              </a:solidFill>
              <a:latin typeface="Adobe Arabic" panose="02040503050201020203" pitchFamily="18" charset="-78"/>
              <a:cs typeface="Adobe Arabic" panose="02040503050201020203" pitchFamily="18" charset="-78"/>
            </a:endParaRPr>
          </a:p>
        </p:txBody>
      </p:sp>
      <p:sp>
        <p:nvSpPr>
          <p:cNvPr id="32" name="CaixaDeTexto 31"/>
          <p:cNvSpPr txBox="1"/>
          <p:nvPr/>
        </p:nvSpPr>
        <p:spPr>
          <a:xfrm>
            <a:off x="16326" y="7712779"/>
            <a:ext cx="3384096" cy="477054"/>
          </a:xfrm>
          <a:prstGeom prst="rect">
            <a:avLst/>
          </a:prstGeom>
          <a:noFill/>
        </p:spPr>
        <p:txBody>
          <a:bodyPr wrap="square" rtlCol="0">
            <a:spAutoFit/>
          </a:bodyPr>
          <a:lstStyle/>
          <a:p>
            <a:r>
              <a:rPr lang="pt-BR" sz="2500" b="1" dirty="0" smtClean="0">
                <a:solidFill>
                  <a:schemeClr val="bg1"/>
                </a:solidFill>
                <a:latin typeface="Adobe Arabic" panose="02040503050201020203" pitchFamily="18" charset="-78"/>
                <a:cs typeface="Adobe Arabic" panose="02040503050201020203" pitchFamily="18" charset="-78"/>
              </a:rPr>
              <a:t>MÉTODO PREVENTIVO</a:t>
            </a:r>
            <a:endParaRPr lang="pt-BR" sz="2500" b="1" dirty="0">
              <a:solidFill>
                <a:schemeClr val="bg1"/>
              </a:solidFill>
              <a:latin typeface="Adobe Arabic" panose="02040503050201020203" pitchFamily="18" charset="-78"/>
              <a:cs typeface="Adobe Arabic" panose="02040503050201020203" pitchFamily="18" charset="-78"/>
            </a:endParaRPr>
          </a:p>
        </p:txBody>
      </p:sp>
      <p:sp>
        <p:nvSpPr>
          <p:cNvPr id="33" name="CaixaDeTexto 32"/>
          <p:cNvSpPr txBox="1"/>
          <p:nvPr/>
        </p:nvSpPr>
        <p:spPr>
          <a:xfrm>
            <a:off x="14285" y="8437596"/>
            <a:ext cx="3384096" cy="477054"/>
          </a:xfrm>
          <a:prstGeom prst="rect">
            <a:avLst/>
          </a:prstGeom>
          <a:noFill/>
        </p:spPr>
        <p:txBody>
          <a:bodyPr wrap="square" rtlCol="0">
            <a:spAutoFit/>
          </a:bodyPr>
          <a:lstStyle/>
          <a:p>
            <a:r>
              <a:rPr lang="pt-BR" sz="2500" b="1" dirty="0" smtClean="0">
                <a:solidFill>
                  <a:schemeClr val="bg1"/>
                </a:solidFill>
                <a:latin typeface="Adobe Arabic" panose="02040503050201020203" pitchFamily="18" charset="-78"/>
                <a:cs typeface="Adobe Arabic" panose="02040503050201020203" pitchFamily="18" charset="-78"/>
              </a:rPr>
              <a:t>INFECÇÕES SEXUAIS</a:t>
            </a:r>
            <a:endParaRPr lang="pt-BR" sz="2500" b="1" dirty="0">
              <a:solidFill>
                <a:schemeClr val="bg1"/>
              </a:solidFill>
              <a:latin typeface="Adobe Arabic" panose="02040503050201020203" pitchFamily="18" charset="-78"/>
              <a:cs typeface="Adobe Arabic" panose="02040503050201020203" pitchFamily="18" charset="-78"/>
            </a:endParaRPr>
          </a:p>
        </p:txBody>
      </p:sp>
      <p:sp>
        <p:nvSpPr>
          <p:cNvPr id="34" name="CaixaDeTexto 33"/>
          <p:cNvSpPr txBox="1"/>
          <p:nvPr/>
        </p:nvSpPr>
        <p:spPr>
          <a:xfrm>
            <a:off x="14285" y="9159585"/>
            <a:ext cx="3384096" cy="477054"/>
          </a:xfrm>
          <a:prstGeom prst="rect">
            <a:avLst/>
          </a:prstGeom>
          <a:noFill/>
        </p:spPr>
        <p:txBody>
          <a:bodyPr wrap="square" rtlCol="0">
            <a:spAutoFit/>
          </a:bodyPr>
          <a:lstStyle/>
          <a:p>
            <a:r>
              <a:rPr lang="pt-BR" sz="2500" b="1" dirty="0" smtClean="0">
                <a:solidFill>
                  <a:schemeClr val="bg1"/>
                </a:solidFill>
                <a:latin typeface="Adobe Arabic" panose="02040503050201020203" pitchFamily="18" charset="-78"/>
                <a:cs typeface="Adobe Arabic" panose="02040503050201020203" pitchFamily="18" charset="-78"/>
              </a:rPr>
              <a:t>LICENÇA MATERNIDADE</a:t>
            </a:r>
            <a:endParaRPr lang="pt-BR" sz="2500" b="1" dirty="0">
              <a:solidFill>
                <a:schemeClr val="bg1"/>
              </a:solidFill>
              <a:latin typeface="Adobe Arabic" panose="02040503050201020203" pitchFamily="18" charset="-78"/>
              <a:cs typeface="Adobe Arabic" panose="02040503050201020203" pitchFamily="18" charset="-78"/>
            </a:endParaRPr>
          </a:p>
        </p:txBody>
      </p:sp>
      <p:sp>
        <p:nvSpPr>
          <p:cNvPr id="35" name="CaixaDeTexto 34"/>
          <p:cNvSpPr txBox="1"/>
          <p:nvPr/>
        </p:nvSpPr>
        <p:spPr>
          <a:xfrm>
            <a:off x="14285" y="9909635"/>
            <a:ext cx="3384096" cy="477054"/>
          </a:xfrm>
          <a:prstGeom prst="rect">
            <a:avLst/>
          </a:prstGeom>
          <a:noFill/>
        </p:spPr>
        <p:txBody>
          <a:bodyPr wrap="square" rtlCol="0">
            <a:spAutoFit/>
          </a:bodyPr>
          <a:lstStyle/>
          <a:p>
            <a:r>
              <a:rPr lang="pt-BR" sz="2500" b="1" dirty="0" smtClean="0">
                <a:solidFill>
                  <a:schemeClr val="bg1"/>
                </a:solidFill>
                <a:latin typeface="Adobe Arabic" panose="02040503050201020203" pitchFamily="18" charset="-78"/>
                <a:cs typeface="Adobe Arabic" panose="02040503050201020203" pitchFamily="18" charset="-78"/>
              </a:rPr>
              <a:t>FOTOGESTAÇÃO</a:t>
            </a:r>
            <a:endParaRPr lang="pt-BR" sz="2500" b="1" dirty="0">
              <a:solidFill>
                <a:schemeClr val="bg1"/>
              </a:solidFill>
              <a:latin typeface="Adobe Arabic" panose="02040503050201020203" pitchFamily="18" charset="-78"/>
              <a:cs typeface="Adobe Arabic" panose="02040503050201020203" pitchFamily="18" charset="-78"/>
            </a:endParaRPr>
          </a:p>
        </p:txBody>
      </p:sp>
      <p:sp>
        <p:nvSpPr>
          <p:cNvPr id="36" name="Fluxograma: Terminação 35"/>
          <p:cNvSpPr/>
          <p:nvPr/>
        </p:nvSpPr>
        <p:spPr>
          <a:xfrm>
            <a:off x="2843208" y="11502042"/>
            <a:ext cx="1110345" cy="490602"/>
          </a:xfrm>
          <a:prstGeom prst="flowChartTerminator">
            <a:avLst/>
          </a:prstGeom>
          <a:solidFill>
            <a:srgbClr val="2144C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7" name="CaixaDeTexto 36"/>
          <p:cNvSpPr txBox="1"/>
          <p:nvPr/>
        </p:nvSpPr>
        <p:spPr>
          <a:xfrm>
            <a:off x="2894241" y="11522211"/>
            <a:ext cx="3384096" cy="477054"/>
          </a:xfrm>
          <a:prstGeom prst="rect">
            <a:avLst/>
          </a:prstGeom>
          <a:noFill/>
        </p:spPr>
        <p:txBody>
          <a:bodyPr wrap="square" rtlCol="0">
            <a:spAutoFit/>
          </a:bodyPr>
          <a:lstStyle/>
          <a:p>
            <a:r>
              <a:rPr lang="pt-BR" sz="2500" b="1" dirty="0" smtClean="0">
                <a:solidFill>
                  <a:schemeClr val="bg1"/>
                </a:solidFill>
                <a:latin typeface="Adobe Arabic" panose="02040503050201020203" pitchFamily="18" charset="-78"/>
                <a:cs typeface="Adobe Arabic" panose="02040503050201020203" pitchFamily="18" charset="-78"/>
              </a:rPr>
              <a:t>INÍCIO</a:t>
            </a:r>
            <a:endParaRPr lang="pt-BR" sz="2500" b="1" dirty="0">
              <a:solidFill>
                <a:schemeClr val="bg1"/>
              </a:solidFill>
              <a:latin typeface="Adobe Arabic" panose="02040503050201020203" pitchFamily="18" charset="-78"/>
              <a:cs typeface="Adobe Arabic" panose="02040503050201020203" pitchFamily="18" charset="-78"/>
            </a:endParaRPr>
          </a:p>
        </p:txBody>
      </p:sp>
    </p:spTree>
    <p:extLst>
      <p:ext uri="{BB962C8B-B14F-4D97-AF65-F5344CB8AC3E}">
        <p14:creationId xmlns:p14="http://schemas.microsoft.com/office/powerpoint/2010/main" val="174274722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tângulo 7"/>
          <p:cNvSpPr/>
          <p:nvPr/>
        </p:nvSpPr>
        <p:spPr>
          <a:xfrm>
            <a:off x="6858000" y="-1"/>
            <a:ext cx="3086100" cy="4653643"/>
          </a:xfrm>
          <a:prstGeom prst="rect">
            <a:avLst/>
          </a:prstGeom>
          <a:solidFill>
            <a:srgbClr val="FAFA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CaixaDeTexto 13"/>
          <p:cNvSpPr txBox="1"/>
          <p:nvPr/>
        </p:nvSpPr>
        <p:spPr>
          <a:xfrm>
            <a:off x="146959" y="10891586"/>
            <a:ext cx="3694340" cy="553998"/>
          </a:xfrm>
          <a:prstGeom prst="rect">
            <a:avLst/>
          </a:prstGeom>
          <a:noFill/>
        </p:spPr>
        <p:txBody>
          <a:bodyPr wrap="square" rtlCol="0">
            <a:spAutoFit/>
          </a:bodyPr>
          <a:lstStyle/>
          <a:p>
            <a:r>
              <a:rPr lang="pt-BR" sz="3000" b="1" dirty="0" smtClean="0">
                <a:solidFill>
                  <a:schemeClr val="bg1"/>
                </a:solidFill>
                <a:latin typeface="Adobe Arabic" panose="02040503050201020203" pitchFamily="18" charset="-78"/>
                <a:cs typeface="Adobe Arabic" panose="02040503050201020203" pitchFamily="18" charset="-78"/>
              </a:rPr>
              <a:t>REFERÊNCIAS</a:t>
            </a:r>
            <a:endParaRPr lang="pt-BR" sz="3000" b="1" dirty="0">
              <a:solidFill>
                <a:schemeClr val="bg1"/>
              </a:solidFill>
              <a:latin typeface="Adobe Arabic" panose="02040503050201020203" pitchFamily="18" charset="-78"/>
              <a:cs typeface="Adobe Arabic" panose="02040503050201020203" pitchFamily="18" charset="-78"/>
            </a:endParaRPr>
          </a:p>
        </p:txBody>
      </p:sp>
      <p:sp>
        <p:nvSpPr>
          <p:cNvPr id="13" name="Fluxograma: Terminação 12"/>
          <p:cNvSpPr/>
          <p:nvPr/>
        </p:nvSpPr>
        <p:spPr>
          <a:xfrm>
            <a:off x="5176157" y="11445584"/>
            <a:ext cx="1110345" cy="490602"/>
          </a:xfrm>
          <a:prstGeom prst="flowChartTerminator">
            <a:avLst/>
          </a:prstGeom>
          <a:solidFill>
            <a:srgbClr val="2144C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 name="CaixaDeTexto 16"/>
          <p:cNvSpPr txBox="1"/>
          <p:nvPr/>
        </p:nvSpPr>
        <p:spPr>
          <a:xfrm>
            <a:off x="5324131" y="11490830"/>
            <a:ext cx="1479779" cy="400110"/>
          </a:xfrm>
          <a:prstGeom prst="rect">
            <a:avLst/>
          </a:prstGeom>
          <a:noFill/>
        </p:spPr>
        <p:txBody>
          <a:bodyPr wrap="square" rtlCol="0">
            <a:spAutoFit/>
          </a:bodyPr>
          <a:lstStyle/>
          <a:p>
            <a:r>
              <a:rPr lang="pt-BR" sz="2000" b="1" dirty="0" smtClean="0">
                <a:solidFill>
                  <a:schemeClr val="bg1"/>
                </a:solidFill>
                <a:latin typeface="Adobe Arabic" panose="02040503050201020203" pitchFamily="18" charset="-78"/>
                <a:cs typeface="Adobe Arabic" panose="02040503050201020203" pitchFamily="18" charset="-78"/>
              </a:rPr>
              <a:t>INÍCIO</a:t>
            </a:r>
            <a:endParaRPr lang="pt-BR" sz="2000" b="1" dirty="0">
              <a:solidFill>
                <a:schemeClr val="bg1"/>
              </a:solidFill>
              <a:latin typeface="Adobe Arabic" panose="02040503050201020203" pitchFamily="18" charset="-78"/>
              <a:cs typeface="Adobe Arabic" panose="02040503050201020203" pitchFamily="18" charset="-78"/>
            </a:endParaRPr>
          </a:p>
        </p:txBody>
      </p:sp>
      <p:sp>
        <p:nvSpPr>
          <p:cNvPr id="18" name="Fluxograma: Terminação 17"/>
          <p:cNvSpPr/>
          <p:nvPr/>
        </p:nvSpPr>
        <p:spPr>
          <a:xfrm>
            <a:off x="642257" y="11445584"/>
            <a:ext cx="1110345" cy="490602"/>
          </a:xfrm>
          <a:prstGeom prst="flowChartTerminator">
            <a:avLst/>
          </a:prstGeom>
          <a:solidFill>
            <a:srgbClr val="2144C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 name="CaixaDeTexto 18"/>
          <p:cNvSpPr txBox="1"/>
          <p:nvPr/>
        </p:nvSpPr>
        <p:spPr>
          <a:xfrm>
            <a:off x="724915" y="11490830"/>
            <a:ext cx="1479779" cy="400110"/>
          </a:xfrm>
          <a:prstGeom prst="rect">
            <a:avLst/>
          </a:prstGeom>
          <a:noFill/>
        </p:spPr>
        <p:txBody>
          <a:bodyPr wrap="square" rtlCol="0">
            <a:spAutoFit/>
          </a:bodyPr>
          <a:lstStyle/>
          <a:p>
            <a:r>
              <a:rPr lang="pt-BR" sz="2000" b="1" dirty="0" smtClean="0">
                <a:solidFill>
                  <a:schemeClr val="bg1"/>
                </a:solidFill>
                <a:latin typeface="Adobe Arabic" panose="02040503050201020203" pitchFamily="18" charset="-78"/>
                <a:cs typeface="Adobe Arabic" panose="02040503050201020203" pitchFamily="18" charset="-78"/>
              </a:rPr>
              <a:t>VOLTAR</a:t>
            </a:r>
            <a:endParaRPr lang="pt-BR" sz="2000" b="1" dirty="0">
              <a:solidFill>
                <a:schemeClr val="bg1"/>
              </a:solidFill>
              <a:latin typeface="Adobe Arabic" panose="02040503050201020203" pitchFamily="18" charset="-78"/>
              <a:cs typeface="Adobe Arabic" panose="02040503050201020203" pitchFamily="18" charset="-78"/>
            </a:endParaRPr>
          </a:p>
        </p:txBody>
      </p:sp>
      <p:grpSp>
        <p:nvGrpSpPr>
          <p:cNvPr id="11" name="Grupo 10"/>
          <p:cNvGrpSpPr/>
          <p:nvPr/>
        </p:nvGrpSpPr>
        <p:grpSpPr>
          <a:xfrm>
            <a:off x="5176157" y="-3"/>
            <a:ext cx="4727121" cy="4653643"/>
            <a:chOff x="5216979" y="-1"/>
            <a:chExt cx="4727121" cy="4653643"/>
          </a:xfrm>
        </p:grpSpPr>
        <p:sp>
          <p:nvSpPr>
            <p:cNvPr id="15" name="Elipse 14"/>
            <p:cNvSpPr/>
            <p:nvPr/>
          </p:nvSpPr>
          <p:spPr>
            <a:xfrm>
              <a:off x="5216979" y="0"/>
              <a:ext cx="3282042" cy="3282042"/>
            </a:xfrm>
            <a:prstGeom prst="ellipse">
              <a:avLst/>
            </a:prstGeom>
            <a:solidFill>
              <a:srgbClr val="2144C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 name="Retângulo 15"/>
            <p:cNvSpPr/>
            <p:nvPr/>
          </p:nvSpPr>
          <p:spPr>
            <a:xfrm>
              <a:off x="6858000" y="-1"/>
              <a:ext cx="3086100" cy="4653643"/>
            </a:xfrm>
            <a:prstGeom prst="rect">
              <a:avLst/>
            </a:prstGeom>
            <a:solidFill>
              <a:srgbClr val="FAFA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12" name="CaixaDeTexto 11"/>
          <p:cNvSpPr txBox="1"/>
          <p:nvPr/>
        </p:nvSpPr>
        <p:spPr>
          <a:xfrm>
            <a:off x="2845513" y="1285453"/>
            <a:ext cx="5902264" cy="784830"/>
          </a:xfrm>
          <a:prstGeom prst="rect">
            <a:avLst/>
          </a:prstGeom>
          <a:noFill/>
        </p:spPr>
        <p:txBody>
          <a:bodyPr wrap="square" rtlCol="0">
            <a:spAutoFit/>
          </a:bodyPr>
          <a:lstStyle/>
          <a:p>
            <a:r>
              <a:rPr lang="pt-BR" sz="4500" dirty="0" smtClean="0">
                <a:solidFill>
                  <a:srgbClr val="2144C3"/>
                </a:solidFill>
                <a:latin typeface="Adobe Arabic" panose="02040503050201020203" pitchFamily="18" charset="-78"/>
                <a:cs typeface="Adobe Arabic" panose="02040503050201020203" pitchFamily="18" charset="-78"/>
              </a:rPr>
              <a:t>CONCEITO </a:t>
            </a:r>
            <a:r>
              <a:rPr lang="pt-BR" sz="3000" b="1" dirty="0" smtClean="0">
                <a:solidFill>
                  <a:schemeClr val="bg1"/>
                </a:solidFill>
                <a:latin typeface="Adobe Arabic" panose="02040503050201020203" pitchFamily="18" charset="-78"/>
                <a:cs typeface="Adobe Arabic" panose="02040503050201020203" pitchFamily="18" charset="-78"/>
              </a:rPr>
              <a:t>PRÉ-NATAL</a:t>
            </a:r>
            <a:endParaRPr lang="pt-BR" sz="3000" b="1" dirty="0">
              <a:solidFill>
                <a:schemeClr val="bg1"/>
              </a:solidFill>
              <a:latin typeface="Adobe Arabic" panose="02040503050201020203" pitchFamily="18" charset="-78"/>
              <a:cs typeface="Adobe Arabic" panose="02040503050201020203" pitchFamily="18" charset="-78"/>
            </a:endParaRPr>
          </a:p>
        </p:txBody>
      </p:sp>
      <p:sp>
        <p:nvSpPr>
          <p:cNvPr id="20" name="CaixaDeTexto 19"/>
          <p:cNvSpPr txBox="1"/>
          <p:nvPr/>
        </p:nvSpPr>
        <p:spPr>
          <a:xfrm>
            <a:off x="493858" y="3282039"/>
            <a:ext cx="5813309" cy="4832092"/>
          </a:xfrm>
          <a:prstGeom prst="rect">
            <a:avLst/>
          </a:prstGeom>
          <a:noFill/>
        </p:spPr>
        <p:txBody>
          <a:bodyPr wrap="square" rtlCol="0">
            <a:spAutoFit/>
          </a:bodyPr>
          <a:lstStyle/>
          <a:p>
            <a:pPr algn="just"/>
            <a:endParaRPr lang="pt-BR" sz="2800" dirty="0">
              <a:latin typeface="Adobe Arabic" panose="02040503050201020203" pitchFamily="18" charset="-78"/>
              <a:cs typeface="Adobe Arabic" panose="02040503050201020203" pitchFamily="18" charset="-78"/>
            </a:endParaRPr>
          </a:p>
          <a:p>
            <a:pPr algn="just"/>
            <a:r>
              <a:rPr lang="pt-BR" sz="2800" dirty="0">
                <a:latin typeface="Adobe Arabic" panose="02040503050201020203" pitchFamily="18" charset="-78"/>
                <a:cs typeface="Adobe Arabic" panose="02040503050201020203" pitchFamily="18" charset="-78"/>
              </a:rPr>
              <a:t> </a:t>
            </a:r>
          </a:p>
          <a:p>
            <a:pPr algn="just"/>
            <a:endParaRPr lang="pt-BR" sz="2800" dirty="0">
              <a:latin typeface="Adobe Arabic" panose="02040503050201020203" pitchFamily="18" charset="-78"/>
              <a:cs typeface="Adobe Arabic" panose="02040503050201020203" pitchFamily="18" charset="-78"/>
            </a:endParaRPr>
          </a:p>
          <a:p>
            <a:pPr algn="just"/>
            <a:r>
              <a:rPr lang="pt-BR" sz="2800" dirty="0">
                <a:latin typeface="Adobe Arabic" panose="02040503050201020203" pitchFamily="18" charset="-78"/>
                <a:cs typeface="Adobe Arabic" panose="02040503050201020203" pitchFamily="18" charset="-78"/>
              </a:rPr>
              <a:t>O Pré-Natal do Parceiro envolve o homem </a:t>
            </a:r>
            <a:r>
              <a:rPr lang="pt-BR" sz="2800" dirty="0" smtClean="0">
                <a:latin typeface="Adobe Arabic" panose="02040503050201020203" pitchFamily="18" charset="-78"/>
                <a:cs typeface="Adobe Arabic" panose="02040503050201020203" pitchFamily="18" charset="-78"/>
              </a:rPr>
              <a:t>em </a:t>
            </a:r>
            <a:r>
              <a:rPr lang="pt-BR" sz="2800" dirty="0">
                <a:latin typeface="Adobe Arabic" panose="02040503050201020203" pitchFamily="18" charset="-78"/>
                <a:cs typeface="Adobe Arabic" panose="02040503050201020203" pitchFamily="18" charset="-78"/>
              </a:rPr>
              <a:t>todo o processo de planejamento </a:t>
            </a:r>
            <a:r>
              <a:rPr lang="pt-BR" sz="2800" dirty="0" smtClean="0">
                <a:latin typeface="Adobe Arabic" panose="02040503050201020203" pitchFamily="18" charset="-78"/>
                <a:cs typeface="Adobe Arabic" panose="02040503050201020203" pitchFamily="18" charset="-78"/>
              </a:rPr>
              <a:t>reprodutivo</a:t>
            </a:r>
            <a:r>
              <a:rPr lang="pt-BR" sz="2800" dirty="0">
                <a:latin typeface="Adobe Arabic" panose="02040503050201020203" pitchFamily="18" charset="-78"/>
                <a:cs typeface="Adobe Arabic" panose="02040503050201020203" pitchFamily="18" charset="-78"/>
              </a:rPr>
              <a:t>, gestação, parto, puerpério e </a:t>
            </a:r>
            <a:r>
              <a:rPr lang="pt-BR" sz="2800" dirty="0" smtClean="0">
                <a:latin typeface="Adobe Arabic" panose="02040503050201020203" pitchFamily="18" charset="-78"/>
                <a:cs typeface="Adobe Arabic" panose="02040503050201020203" pitchFamily="18" charset="-78"/>
              </a:rPr>
              <a:t>desenvolvimento </a:t>
            </a:r>
            <a:r>
              <a:rPr lang="pt-BR" sz="2800" dirty="0">
                <a:latin typeface="Adobe Arabic" panose="02040503050201020203" pitchFamily="18" charset="-78"/>
                <a:cs typeface="Adobe Arabic" panose="02040503050201020203" pitchFamily="18" charset="-78"/>
              </a:rPr>
              <a:t>da criança, integrando-o </a:t>
            </a:r>
            <a:r>
              <a:rPr lang="pt-BR" sz="2800" dirty="0" smtClean="0">
                <a:latin typeface="Adobe Arabic" panose="02040503050201020203" pitchFamily="18" charset="-78"/>
                <a:cs typeface="Adobe Arabic" panose="02040503050201020203" pitchFamily="18" charset="-78"/>
              </a:rPr>
              <a:t>nos </a:t>
            </a:r>
            <a:r>
              <a:rPr lang="pt-BR" sz="2800" dirty="0">
                <a:latin typeface="Adobe Arabic" panose="02040503050201020203" pitchFamily="18" charset="-78"/>
                <a:cs typeface="Adobe Arabic" panose="02040503050201020203" pitchFamily="18" charset="-78"/>
              </a:rPr>
              <a:t>cuidados com a saúde, para que </a:t>
            </a:r>
            <a:r>
              <a:rPr lang="pt-BR" sz="2800" dirty="0" smtClean="0">
                <a:latin typeface="Adobe Arabic" panose="02040503050201020203" pitchFamily="18" charset="-78"/>
                <a:cs typeface="Adobe Arabic" panose="02040503050201020203" pitchFamily="18" charset="-78"/>
              </a:rPr>
              <a:t>divida </a:t>
            </a:r>
            <a:r>
              <a:rPr lang="pt-BR" sz="2800" dirty="0">
                <a:latin typeface="Adobe Arabic" panose="02040503050201020203" pitchFamily="18" charset="-78"/>
                <a:cs typeface="Adobe Arabic" panose="02040503050201020203" pitchFamily="18" charset="-78"/>
              </a:rPr>
              <a:t>com a mãe a responsabilidade </a:t>
            </a:r>
            <a:r>
              <a:rPr lang="pt-BR" sz="2800" dirty="0" smtClean="0">
                <a:latin typeface="Adobe Arabic" panose="02040503050201020203" pitchFamily="18" charset="-78"/>
                <a:cs typeface="Adobe Arabic" panose="02040503050201020203" pitchFamily="18" charset="-78"/>
              </a:rPr>
              <a:t>pelos </a:t>
            </a:r>
            <a:r>
              <a:rPr lang="pt-BR" sz="2800" dirty="0">
                <a:latin typeface="Adobe Arabic" panose="02040503050201020203" pitchFamily="18" charset="-78"/>
                <a:cs typeface="Adobe Arabic" panose="02040503050201020203" pitchFamily="18" charset="-78"/>
              </a:rPr>
              <a:t>cuidados com o filho. Dessa forma, </a:t>
            </a:r>
            <a:r>
              <a:rPr lang="pt-BR" sz="2800" dirty="0" smtClean="0">
                <a:latin typeface="Adobe Arabic" panose="02040503050201020203" pitchFamily="18" charset="-78"/>
                <a:cs typeface="Adobe Arabic" panose="02040503050201020203" pitchFamily="18" charset="-78"/>
              </a:rPr>
              <a:t>o </a:t>
            </a:r>
            <a:r>
              <a:rPr lang="pt-BR" sz="2800" dirty="0">
                <a:latin typeface="Adobe Arabic" panose="02040503050201020203" pitchFamily="18" charset="-78"/>
                <a:cs typeface="Adobe Arabic" panose="02040503050201020203" pitchFamily="18" charset="-78"/>
              </a:rPr>
              <a:t>pai passa a ter também um acesso </a:t>
            </a:r>
            <a:r>
              <a:rPr lang="pt-BR" sz="2800" dirty="0" smtClean="0">
                <a:latin typeface="Adobe Arabic" panose="02040503050201020203" pitchFamily="18" charset="-78"/>
                <a:cs typeface="Adobe Arabic" panose="02040503050201020203" pitchFamily="18" charset="-78"/>
              </a:rPr>
              <a:t>melhor </a:t>
            </a:r>
            <a:r>
              <a:rPr lang="pt-BR" sz="2800" dirty="0">
                <a:latin typeface="Adobe Arabic" panose="02040503050201020203" pitchFamily="18" charset="-78"/>
                <a:cs typeface="Adobe Arabic" panose="02040503050201020203" pitchFamily="18" charset="-78"/>
              </a:rPr>
              <a:t>para cuidar da própria saúde.</a:t>
            </a:r>
          </a:p>
          <a:p>
            <a:pPr algn="just"/>
            <a:endParaRPr lang="pt-BR" sz="2800" dirty="0">
              <a:latin typeface="Adobe Arabic" panose="02040503050201020203" pitchFamily="18" charset="-78"/>
              <a:cs typeface="Adobe Arabic" panose="02040503050201020203" pitchFamily="18" charset="-78"/>
            </a:endParaRPr>
          </a:p>
        </p:txBody>
      </p:sp>
    </p:spTree>
    <p:extLst>
      <p:ext uri="{BB962C8B-B14F-4D97-AF65-F5344CB8AC3E}">
        <p14:creationId xmlns:p14="http://schemas.microsoft.com/office/powerpoint/2010/main" val="2328270991"/>
      </p:ext>
    </p:extLst>
  </p:cSld>
  <p:clrMapOvr>
    <a:masterClrMapping/>
  </p:clrMapOvr>
  <p:timing>
    <p:tnLst>
      <p:par>
        <p:cTn id="1" dur="indefinite" restart="never" nodeType="tmRoot"/>
      </p:par>
    </p:tnLst>
  </p:timing>
</p:sld>
</file>

<file path=ppt/theme/theme1.xml><?xml version="1.0" encoding="utf-8"?>
<a:theme xmlns:a="http://schemas.openxmlformats.org/drawingml/2006/main" name="Tema do Office">
  <a:themeElements>
    <a:clrScheme name="Tema do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Tema do 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o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308</TotalTime>
  <Words>4224</Words>
  <Application>Microsoft Office PowerPoint</Application>
  <PresentationFormat>Widescreen</PresentationFormat>
  <Paragraphs>458</Paragraphs>
  <Slides>60</Slides>
  <Notes>0</Notes>
  <HiddenSlides>0</HiddenSlides>
  <MMClips>0</MMClips>
  <ScaleCrop>false</ScaleCrop>
  <HeadingPairs>
    <vt:vector size="6" baseType="variant">
      <vt:variant>
        <vt:lpstr>Fontes usadas</vt:lpstr>
      </vt:variant>
      <vt:variant>
        <vt:i4>4</vt:i4>
      </vt:variant>
      <vt:variant>
        <vt:lpstr>Tema</vt:lpstr>
      </vt:variant>
      <vt:variant>
        <vt:i4>1</vt:i4>
      </vt:variant>
      <vt:variant>
        <vt:lpstr>Títulos de slides</vt:lpstr>
      </vt:variant>
      <vt:variant>
        <vt:i4>60</vt:i4>
      </vt:variant>
    </vt:vector>
  </HeadingPairs>
  <TitlesOfParts>
    <vt:vector size="65" baseType="lpstr">
      <vt:lpstr>Adobe Arabic</vt:lpstr>
      <vt:lpstr>Arial</vt:lpstr>
      <vt:lpstr>Calibri</vt:lpstr>
      <vt:lpstr>Calibri Light</vt:lpstr>
      <vt:lpstr>Tema do Office</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creator>Jefferson</dc:creator>
  <cp:lastModifiedBy>Jefferson</cp:lastModifiedBy>
  <cp:revision>29</cp:revision>
  <dcterms:created xsi:type="dcterms:W3CDTF">2021-11-07T10:39:16Z</dcterms:created>
  <dcterms:modified xsi:type="dcterms:W3CDTF">2021-11-07T15:47:41Z</dcterms:modified>
</cp:coreProperties>
</file>